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6" r:id="rId2"/>
    <p:sldId id="257" r:id="rId3"/>
    <p:sldId id="258" r:id="rId4"/>
    <p:sldId id="259" r:id="rId5"/>
    <p:sldId id="264" r:id="rId6"/>
    <p:sldId id="265" r:id="rId7"/>
    <p:sldId id="260" r:id="rId8"/>
    <p:sldId id="261" r:id="rId9"/>
    <p:sldId id="262" r:id="rId10"/>
    <p:sldId id="268" r:id="rId11"/>
    <p:sldId id="269" r:id="rId12"/>
    <p:sldId id="270" r:id="rId13"/>
    <p:sldId id="266" r:id="rId14"/>
    <p:sldId id="267" r:id="rId15"/>
    <p:sldId id="271" r:id="rId16"/>
    <p:sldId id="274" r:id="rId17"/>
    <p:sldId id="272" r:id="rId18"/>
    <p:sldId id="273" r:id="rId19"/>
    <p:sldId id="276" r:id="rId20"/>
    <p:sldId id="277" r:id="rId21"/>
    <p:sldId id="275" r:id="rId22"/>
    <p:sldId id="279" r:id="rId23"/>
    <p:sldId id="280" r:id="rId24"/>
    <p:sldId id="281"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p:scale>
          <a:sx n="90" d="100"/>
          <a:sy n="90" d="100"/>
        </p:scale>
        <p:origin x="852" y="1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295400" y="4701464"/>
            <a:ext cx="8952782" cy="1204036"/>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5DBDDF98-C922-483F-97E9-3E76B0201B42}" type="datetimeFigureOut">
              <a:rPr lang="en-US" smtClean="0"/>
              <a:t>3/19/2023</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B8B3671-A306-4A69-8480-FA9BE839245D}"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295400" y="952500"/>
            <a:ext cx="8952781" cy="3748824"/>
          </a:xfrm>
          <a:noFill/>
        </p:spPr>
        <p:txBody>
          <a:bodyPr anchor="b">
            <a:normAutofit/>
          </a:bodyPr>
          <a:lstStyle>
            <a:lvl1pPr algn="l">
              <a:defRPr sz="3200" spc="530" baseline="0"/>
            </a:lvl1pPr>
          </a:lstStyle>
          <a:p>
            <a:r>
              <a:rPr lang="en-US" dirty="0"/>
              <a:t>Click to edit Master title style</a:t>
            </a:r>
          </a:p>
        </p:txBody>
      </p:sp>
    </p:spTree>
    <p:extLst>
      <p:ext uri="{BB962C8B-B14F-4D97-AF65-F5344CB8AC3E}">
        <p14:creationId xmlns:p14="http://schemas.microsoft.com/office/powerpoint/2010/main" val="2044495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5DBDDF98-C922-483F-97E9-3E76B0201B42}" type="datetimeFigureOut">
              <a:rPr lang="en-US" smtClean="0"/>
              <a:t>3/19/2023</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415223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88334" y="952499"/>
            <a:ext cx="2051165" cy="4953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952500" y="952499"/>
            <a:ext cx="8235834" cy="49530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5DBDDF98-C922-483F-97E9-3E76B0201B42}" type="datetimeFigureOut">
              <a:rPr lang="en-US" smtClean="0"/>
              <a:t>3/19/2023</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342104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5DBDDF98-C922-483F-97E9-3E76B0201B42}" type="datetimeFigureOut">
              <a:rPr lang="en-US" smtClean="0"/>
              <a:t>3/19/2023</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3547666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295400" y="1618211"/>
            <a:ext cx="8412190" cy="3944389"/>
          </a:xfrm>
        </p:spPr>
        <p:txBody>
          <a:bodyPr anchor="t">
            <a:normAutofit/>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295400" y="908858"/>
            <a:ext cx="8412192" cy="676102"/>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5DBDDF98-C922-483F-97E9-3E76B0201B42}" type="datetimeFigureOut">
              <a:rPr lang="en-US" smtClean="0"/>
              <a:t>3/19/2023</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947306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295401" y="2260121"/>
            <a:ext cx="4350026" cy="36568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546574" y="2260120"/>
            <a:ext cx="4350025" cy="365688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5DBDDF98-C922-483F-97E9-3E76B0201B42}" type="datetimeFigureOut">
              <a:rPr lang="en-US" smtClean="0"/>
              <a:t>3/19/2023</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408098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295400" y="966788"/>
            <a:ext cx="10059988" cy="1051784"/>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295400" y="2018581"/>
            <a:ext cx="4350027"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295400" y="2774756"/>
            <a:ext cx="4350027" cy="3150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546572" y="2018581"/>
            <a:ext cx="4350028"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546572" y="2774756"/>
            <a:ext cx="4350028" cy="315079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5DBDDF98-C922-483F-97E9-3E76B0201B42}" type="datetimeFigureOut">
              <a:rPr lang="en-US" smtClean="0"/>
              <a:t>3/19/2023</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B8B3671-A306-4A69-8480-FA9BE839245D}"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657975" y="2625552"/>
            <a:ext cx="423862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403684" y="2625552"/>
            <a:ext cx="42417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60981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5DBDDF98-C922-483F-97E9-3E76B0201B42}" type="datetimeFigureOut">
              <a:rPr lang="en-US" smtClean="0"/>
              <a:t>3/19/2023</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2961392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5DBDDF98-C922-483F-97E9-3E76B0201B42}" type="datetimeFigureOut">
              <a:rPr lang="en-US" smtClean="0"/>
              <a:t>3/19/2023</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1165204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06484" y="1306484"/>
            <a:ext cx="3932237" cy="2122516"/>
          </a:xfrm>
        </p:spPr>
        <p:txBody>
          <a:bodyPr anchor="t">
            <a:normAutofit/>
          </a:bodyPr>
          <a:lstStyle>
            <a:lvl1pPr>
              <a:defRPr sz="24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96000" y="1312026"/>
            <a:ext cx="5143500" cy="4565651"/>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5DBDDF98-C922-483F-97E9-3E76B0201B42}" type="datetimeFigureOut">
              <a:rPr lang="en-US" smtClean="0"/>
              <a:t>3/19/2023</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712852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06484" y="1307185"/>
            <a:ext cx="3932237" cy="2121813"/>
          </a:xfrm>
        </p:spPr>
        <p:txBody>
          <a:bodyPr anchor="t">
            <a:normAutofit/>
          </a:bodyPr>
          <a:lstStyle>
            <a:lvl1pPr>
              <a:defRPr sz="2400"/>
            </a:lvl1pPr>
          </a:lstStyle>
          <a:p>
            <a:r>
              <a:rPr lang="en-US" dirty="0"/>
              <a:t>Click to edit Master title style</a:t>
            </a:r>
          </a:p>
        </p:txBody>
      </p:sp>
      <p:sp>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857702" y="1307186"/>
            <a:ext cx="5038898" cy="459831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5DBDDF98-C922-483F-97E9-3E76B0201B42}" type="datetimeFigureOut">
              <a:rPr lang="en-US" smtClean="0"/>
              <a:t>3/19/2023</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608123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295400" y="842963"/>
            <a:ext cx="9601200" cy="130968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295400" y="2262188"/>
            <a:ext cx="9601200" cy="36433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j-lt"/>
              </a:defRPr>
            </a:lvl1pPr>
          </a:lstStyle>
          <a:p>
            <a:fld id="{5DBDDF98-C922-483F-97E9-3E76B0201B42}" type="datetimeFigureOut">
              <a:rPr lang="en-US" smtClean="0"/>
              <a:pPr/>
              <a:t>3/19/2023</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728107" y="6199188"/>
            <a:ext cx="619125" cy="365125"/>
          </a:xfrm>
          <a:prstGeom prst="rect">
            <a:avLst/>
          </a:prstGeom>
        </p:spPr>
        <p:txBody>
          <a:bodyPr vert="horz" lIns="91440" tIns="45720" rIns="91440" bIns="45720" rtlCol="0" anchor="ctr"/>
          <a:lstStyle>
            <a:lvl1pPr algn="r">
              <a:defRPr sz="1050">
                <a:solidFill>
                  <a:schemeClr val="tx1"/>
                </a:solidFill>
                <a:latin typeface="+mj-lt"/>
              </a:defRPr>
            </a:lvl1pPr>
          </a:lstStyle>
          <a:p>
            <a:fld id="{1B8B3671-A306-4A69-8480-FA9BE839245D}" type="slidenum">
              <a:rPr lang="en-US" smtClean="0"/>
              <a:pPr/>
              <a:t>‹#›</a:t>
            </a:fld>
            <a:endParaRPr lang="en-US"/>
          </a:p>
        </p:txBody>
      </p:sp>
    </p:spTree>
    <p:extLst>
      <p:ext uri="{BB962C8B-B14F-4D97-AF65-F5344CB8AC3E}">
        <p14:creationId xmlns:p14="http://schemas.microsoft.com/office/powerpoint/2010/main" val="633479899"/>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9" r:id="rId6"/>
    <p:sldLayoutId id="2147483675" r:id="rId7"/>
    <p:sldLayoutId id="2147483676" r:id="rId8"/>
    <p:sldLayoutId id="2147483677" r:id="rId9"/>
    <p:sldLayoutId id="2147483678" r:id="rId10"/>
    <p:sldLayoutId id="2147483680" r:id="rId11"/>
  </p:sldLayoutIdLst>
  <p:txStyles>
    <p:title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75488"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94944"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5214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7" Type="http://schemas.openxmlformats.org/officeDocument/2006/relationships/image" Target="../media/image22.jpeg"/><Relationship Id="rId2" Type="http://schemas.openxmlformats.org/officeDocument/2006/relationships/image" Target="../media/image19.jpeg"/><Relationship Id="rId1" Type="http://schemas.openxmlformats.org/officeDocument/2006/relationships/slideLayout" Target="../slideLayouts/slideLayout7.xml"/><Relationship Id="rId6" Type="http://schemas.openxmlformats.org/officeDocument/2006/relationships/image" Target="../media/image18.jpeg"/><Relationship Id="rId5" Type="http://schemas.openxmlformats.org/officeDocument/2006/relationships/image" Target="../media/image21.jpeg"/><Relationship Id="rId4" Type="http://schemas.openxmlformats.org/officeDocument/2006/relationships/image" Target="../media/image17.jpeg"/></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 Id="rId5" Type="http://schemas.openxmlformats.org/officeDocument/2006/relationships/image" Target="../media/image35.png"/><Relationship Id="rId4" Type="http://schemas.openxmlformats.org/officeDocument/2006/relationships/image" Target="../media/image34.png"/></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 Id="rId5" Type="http://schemas.openxmlformats.org/officeDocument/2006/relationships/image" Target="../media/image39.png"/><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Picture 3" descr="Abstract background of mesh">
            <a:extLst>
              <a:ext uri="{FF2B5EF4-FFF2-40B4-BE49-F238E27FC236}">
                <a16:creationId xmlns:a16="http://schemas.microsoft.com/office/drawing/2014/main" id="{860A8AAB-B718-2E2D-D7EA-29812517A6EA}"/>
              </a:ext>
            </a:extLst>
          </p:cNvPr>
          <p:cNvPicPr>
            <a:picLocks noChangeAspect="1"/>
          </p:cNvPicPr>
          <p:nvPr/>
        </p:nvPicPr>
        <p:blipFill rotWithShape="1">
          <a:blip r:embed="rId2">
            <a:alphaModFix amt="35000"/>
          </a:blip>
          <a:srcRect b="15730"/>
          <a:stretch/>
        </p:blipFill>
        <p:spPr>
          <a:xfrm>
            <a:off x="0" y="9"/>
            <a:ext cx="12191999" cy="6857991"/>
          </a:xfrm>
          <a:prstGeom prst="rect">
            <a:avLst/>
          </a:prstGeom>
        </p:spPr>
      </p:pic>
      <p:sp>
        <p:nvSpPr>
          <p:cNvPr id="3" name="Subtitle 2">
            <a:extLst>
              <a:ext uri="{FF2B5EF4-FFF2-40B4-BE49-F238E27FC236}">
                <a16:creationId xmlns:a16="http://schemas.microsoft.com/office/drawing/2014/main" id="{D3AFCCB4-88F3-45B5-ED43-7C38BA6C3DB0}"/>
              </a:ext>
            </a:extLst>
          </p:cNvPr>
          <p:cNvSpPr>
            <a:spLocks noGrp="1"/>
          </p:cNvSpPr>
          <p:nvPr>
            <p:ph type="subTitle" idx="1"/>
          </p:nvPr>
        </p:nvSpPr>
        <p:spPr>
          <a:xfrm>
            <a:off x="6338493" y="4620509"/>
            <a:ext cx="4870953" cy="719424"/>
          </a:xfrm>
          <a:noFill/>
        </p:spPr>
        <p:txBody>
          <a:bodyPr anchor="t">
            <a:normAutofit lnSpcReduction="10000"/>
          </a:bodyPr>
          <a:lstStyle/>
          <a:p>
            <a:pPr algn="r"/>
            <a:r>
              <a:rPr lang="en-US" b="1" dirty="0"/>
              <a:t>By - Anirbit Ghosh</a:t>
            </a:r>
            <a:br>
              <a:rPr lang="en-US" b="1" dirty="0"/>
            </a:br>
            <a:r>
              <a:rPr lang="en-US" b="1" dirty="0"/>
              <a:t>2439281G </a:t>
            </a:r>
            <a:endParaRPr lang="en-GB" b="1" dirty="0"/>
          </a:p>
        </p:txBody>
      </p:sp>
      <p:sp>
        <p:nvSpPr>
          <p:cNvPr id="2" name="Title 1">
            <a:extLst>
              <a:ext uri="{FF2B5EF4-FFF2-40B4-BE49-F238E27FC236}">
                <a16:creationId xmlns:a16="http://schemas.microsoft.com/office/drawing/2014/main" id="{F3F1964C-7F55-A13D-2B00-8DA5D5F03FD2}"/>
              </a:ext>
            </a:extLst>
          </p:cNvPr>
          <p:cNvSpPr>
            <a:spLocks noGrp="1"/>
          </p:cNvSpPr>
          <p:nvPr>
            <p:ph type="ctrTitle"/>
          </p:nvPr>
        </p:nvSpPr>
        <p:spPr>
          <a:xfrm>
            <a:off x="1838379" y="1420579"/>
            <a:ext cx="9371067" cy="2890407"/>
          </a:xfrm>
          <a:noFill/>
        </p:spPr>
        <p:txBody>
          <a:bodyPr anchor="b">
            <a:normAutofit fontScale="90000"/>
          </a:bodyPr>
          <a:lstStyle/>
          <a:p>
            <a:pPr algn="r"/>
            <a:r>
              <a:rPr lang="en-US" b="1" dirty="0"/>
              <a:t>USING DEEP LEARNING TO PREDICT OVERALL SURVIVAL TIMES FOR BREAST CANCER FROM H&amp;E-STAINED WHOLE SLIDE BIOPSY IMAGES </a:t>
            </a:r>
            <a:endParaRPr lang="en-GB" b="1" dirty="0">
              <a:solidFill>
                <a:srgbClr val="FFFFFF"/>
              </a:solidFill>
            </a:endParaRPr>
          </a:p>
        </p:txBody>
      </p:sp>
    </p:spTree>
    <p:extLst>
      <p:ext uri="{BB962C8B-B14F-4D97-AF65-F5344CB8AC3E}">
        <p14:creationId xmlns:p14="http://schemas.microsoft.com/office/powerpoint/2010/main" val="12018566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rystal&#10;&#10;Description automatically generated with low confidence">
            <a:extLst>
              <a:ext uri="{FF2B5EF4-FFF2-40B4-BE49-F238E27FC236}">
                <a16:creationId xmlns:a16="http://schemas.microsoft.com/office/drawing/2014/main" id="{74D31D76-A358-F998-3367-6BAEEF9AA2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159" y="277600"/>
            <a:ext cx="2995183" cy="2692379"/>
          </a:xfrm>
          <a:prstGeom prst="rect">
            <a:avLst/>
          </a:prstGeom>
        </p:spPr>
      </p:pic>
      <p:sp>
        <p:nvSpPr>
          <p:cNvPr id="8" name="TextBox 7">
            <a:extLst>
              <a:ext uri="{FF2B5EF4-FFF2-40B4-BE49-F238E27FC236}">
                <a16:creationId xmlns:a16="http://schemas.microsoft.com/office/drawing/2014/main" id="{17800F49-1B1A-A774-C45F-023A10E5F351}"/>
              </a:ext>
            </a:extLst>
          </p:cNvPr>
          <p:cNvSpPr txBox="1"/>
          <p:nvPr/>
        </p:nvSpPr>
        <p:spPr>
          <a:xfrm>
            <a:off x="579352" y="3081511"/>
            <a:ext cx="3608739" cy="584775"/>
          </a:xfrm>
          <a:prstGeom prst="rect">
            <a:avLst/>
          </a:prstGeom>
          <a:noFill/>
        </p:spPr>
        <p:txBody>
          <a:bodyPr wrap="square" rtlCol="0">
            <a:spAutoFit/>
          </a:bodyPr>
          <a:lstStyle/>
          <a:p>
            <a:r>
              <a:rPr lang="en-US" sz="1600" i="1" dirty="0"/>
              <a:t>Breast metastases annotated WSI; taken from Camleyon16 dataset. </a:t>
            </a:r>
            <a:endParaRPr lang="en-GB" sz="1600" i="1" dirty="0"/>
          </a:p>
        </p:txBody>
      </p:sp>
      <p:sp>
        <p:nvSpPr>
          <p:cNvPr id="9" name="TextBox 8">
            <a:extLst>
              <a:ext uri="{FF2B5EF4-FFF2-40B4-BE49-F238E27FC236}">
                <a16:creationId xmlns:a16="http://schemas.microsoft.com/office/drawing/2014/main" id="{50608F31-596C-42C3-906A-441EAC234998}"/>
              </a:ext>
            </a:extLst>
          </p:cNvPr>
          <p:cNvSpPr txBox="1"/>
          <p:nvPr/>
        </p:nvSpPr>
        <p:spPr>
          <a:xfrm>
            <a:off x="469996" y="3974727"/>
            <a:ext cx="5910926" cy="1754326"/>
          </a:xfrm>
          <a:prstGeom prst="rect">
            <a:avLst/>
          </a:prstGeom>
          <a:noFill/>
        </p:spPr>
        <p:txBody>
          <a:bodyPr wrap="square" rtlCol="0">
            <a:spAutoFit/>
          </a:bodyPr>
          <a:lstStyle/>
          <a:p>
            <a:r>
              <a:rPr lang="en-US" u="sng" dirty="0"/>
              <a:t>Core indicators of breast metastases:</a:t>
            </a:r>
          </a:p>
          <a:p>
            <a:pPr marL="285750" indent="-285750">
              <a:buFont typeface="Arial" panose="020B0604020202020204" pitchFamily="34" charset="0"/>
              <a:buChar char="•"/>
            </a:pPr>
            <a:r>
              <a:rPr lang="en-US" dirty="0"/>
              <a:t>Abnormal nuclei growth indicative of regions showing larger Hematoxylin-stained nuclei.</a:t>
            </a:r>
          </a:p>
          <a:p>
            <a:pPr marL="285750" indent="-285750">
              <a:buFont typeface="Arial" panose="020B0604020202020204" pitchFamily="34" charset="0"/>
              <a:buChar char="•"/>
            </a:pPr>
            <a:r>
              <a:rPr lang="en-US" dirty="0"/>
              <a:t>Lower nuclei density and sparse Eosin-stained cytoplasmic regions</a:t>
            </a:r>
          </a:p>
          <a:p>
            <a:pPr marL="285750" indent="-285750">
              <a:buFont typeface="Arial" panose="020B0604020202020204" pitchFamily="34" charset="0"/>
              <a:buChar char="•"/>
            </a:pPr>
            <a:endParaRPr lang="en-GB" dirty="0"/>
          </a:p>
        </p:txBody>
      </p:sp>
      <p:sp>
        <p:nvSpPr>
          <p:cNvPr id="10" name="Oval 9">
            <a:extLst>
              <a:ext uri="{FF2B5EF4-FFF2-40B4-BE49-F238E27FC236}">
                <a16:creationId xmlns:a16="http://schemas.microsoft.com/office/drawing/2014/main" id="{625594E7-1C4B-5CF4-81F1-EA3D2BB24F76}"/>
              </a:ext>
            </a:extLst>
          </p:cNvPr>
          <p:cNvSpPr/>
          <p:nvPr/>
        </p:nvSpPr>
        <p:spPr>
          <a:xfrm>
            <a:off x="2526815" y="432769"/>
            <a:ext cx="1347170" cy="141697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2" name="Straight Connector 11">
            <a:extLst>
              <a:ext uri="{FF2B5EF4-FFF2-40B4-BE49-F238E27FC236}">
                <a16:creationId xmlns:a16="http://schemas.microsoft.com/office/drawing/2014/main" id="{3BFC886F-6D1E-F8F2-A79F-32A322B98066}"/>
              </a:ext>
            </a:extLst>
          </p:cNvPr>
          <p:cNvCxnSpPr>
            <a:stCxn id="10" idx="0"/>
          </p:cNvCxnSpPr>
          <p:nvPr/>
        </p:nvCxnSpPr>
        <p:spPr>
          <a:xfrm flipV="1">
            <a:off x="3200400" y="277600"/>
            <a:ext cx="3332922" cy="155169"/>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14" name="Straight Connector 13">
            <a:extLst>
              <a:ext uri="{FF2B5EF4-FFF2-40B4-BE49-F238E27FC236}">
                <a16:creationId xmlns:a16="http://schemas.microsoft.com/office/drawing/2014/main" id="{FA58CB23-E45B-7C2C-065A-0AEBBBFCC0D4}"/>
              </a:ext>
            </a:extLst>
          </p:cNvPr>
          <p:cNvCxnSpPr>
            <a:stCxn id="10" idx="4"/>
            <a:endCxn id="7" idx="2"/>
          </p:cNvCxnSpPr>
          <p:nvPr/>
        </p:nvCxnSpPr>
        <p:spPr>
          <a:xfrm>
            <a:off x="3200400" y="1849740"/>
            <a:ext cx="5528282" cy="3456446"/>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pic>
        <p:nvPicPr>
          <p:cNvPr id="7" name="Picture 6" descr="Background pattern&#10;&#10;Description automatically generated">
            <a:extLst>
              <a:ext uri="{FF2B5EF4-FFF2-40B4-BE49-F238E27FC236}">
                <a16:creationId xmlns:a16="http://schemas.microsoft.com/office/drawing/2014/main" id="{CE4D55F1-ADF1-86F5-6506-4473DFD8FA37}"/>
              </a:ext>
            </a:extLst>
          </p:cNvPr>
          <p:cNvPicPr>
            <a:picLocks noChangeAspect="1"/>
          </p:cNvPicPr>
          <p:nvPr/>
        </p:nvPicPr>
        <p:blipFill rotWithShape="1">
          <a:blip r:embed="rId3">
            <a:extLst>
              <a:ext uri="{28A0092B-C50C-407E-A947-70E740481C1C}">
                <a14:useLocalDpi xmlns:a14="http://schemas.microsoft.com/office/drawing/2010/main" val="0"/>
              </a:ext>
            </a:extLst>
          </a:blip>
          <a:srcRect l="819" r="19757" b="225"/>
          <a:stretch/>
        </p:blipFill>
        <p:spPr>
          <a:xfrm>
            <a:off x="6484563" y="277600"/>
            <a:ext cx="4488238" cy="5028586"/>
          </a:xfrm>
          <a:prstGeom prst="rect">
            <a:avLst/>
          </a:prstGeom>
        </p:spPr>
      </p:pic>
    </p:spTree>
    <p:extLst>
      <p:ext uri="{BB962C8B-B14F-4D97-AF65-F5344CB8AC3E}">
        <p14:creationId xmlns:p14="http://schemas.microsoft.com/office/powerpoint/2010/main" val="798934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honeycomb, turtle, outdoor object&#10;&#10;Description automatically generated">
            <a:extLst>
              <a:ext uri="{FF2B5EF4-FFF2-40B4-BE49-F238E27FC236}">
                <a16:creationId xmlns:a16="http://schemas.microsoft.com/office/drawing/2014/main" id="{330EF3B1-F363-9E97-D3D2-C8B815F80E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96331" y="810061"/>
            <a:ext cx="1802295" cy="1802295"/>
          </a:xfrm>
          <a:prstGeom prst="rect">
            <a:avLst/>
          </a:prstGeom>
        </p:spPr>
      </p:pic>
      <p:pic>
        <p:nvPicPr>
          <p:cNvPr id="5" name="Picture 4" descr="A picture containing outdoor, group, people, close&#10;&#10;Description automatically generated">
            <a:extLst>
              <a:ext uri="{FF2B5EF4-FFF2-40B4-BE49-F238E27FC236}">
                <a16:creationId xmlns:a16="http://schemas.microsoft.com/office/drawing/2014/main" id="{C5FA42B1-FA28-43F3-FEFD-0259EC752D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96332" y="2718374"/>
            <a:ext cx="1802295" cy="1802295"/>
          </a:xfrm>
          <a:prstGeom prst="rect">
            <a:avLst/>
          </a:prstGeom>
        </p:spPr>
      </p:pic>
      <p:pic>
        <p:nvPicPr>
          <p:cNvPr id="7" name="Picture 6" descr="A picture containing fabric&#10;&#10;Description automatically generated">
            <a:extLst>
              <a:ext uri="{FF2B5EF4-FFF2-40B4-BE49-F238E27FC236}">
                <a16:creationId xmlns:a16="http://schemas.microsoft.com/office/drawing/2014/main" id="{30BE941B-8762-69F6-2A6D-1C8FCE44AE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96331" y="4626687"/>
            <a:ext cx="1802295" cy="1802295"/>
          </a:xfrm>
          <a:prstGeom prst="rect">
            <a:avLst/>
          </a:prstGeom>
        </p:spPr>
      </p:pic>
      <p:sp>
        <p:nvSpPr>
          <p:cNvPr id="8" name="TextBox 7">
            <a:extLst>
              <a:ext uri="{FF2B5EF4-FFF2-40B4-BE49-F238E27FC236}">
                <a16:creationId xmlns:a16="http://schemas.microsoft.com/office/drawing/2014/main" id="{C0775C12-18C2-168B-C64E-40B997A07941}"/>
              </a:ext>
            </a:extLst>
          </p:cNvPr>
          <p:cNvSpPr txBox="1"/>
          <p:nvPr/>
        </p:nvSpPr>
        <p:spPr>
          <a:xfrm>
            <a:off x="808382" y="523461"/>
            <a:ext cx="5897217" cy="584775"/>
          </a:xfrm>
          <a:prstGeom prst="rect">
            <a:avLst/>
          </a:prstGeom>
          <a:noFill/>
        </p:spPr>
        <p:txBody>
          <a:bodyPr wrap="square" rtlCol="0">
            <a:spAutoFit/>
          </a:bodyPr>
          <a:lstStyle/>
          <a:p>
            <a:r>
              <a:rPr lang="en-US" sz="3200" cap="all" spc="530" dirty="0">
                <a:latin typeface="+mj-lt"/>
                <a:ea typeface="+mj-ea"/>
                <a:cs typeface="+mj-cs"/>
              </a:rPr>
              <a:t>Training Data</a:t>
            </a:r>
            <a:endParaRPr lang="en-GB" sz="3200" cap="all" spc="530" dirty="0">
              <a:latin typeface="+mj-lt"/>
              <a:ea typeface="+mj-ea"/>
              <a:cs typeface="+mj-cs"/>
            </a:endParaRPr>
          </a:p>
        </p:txBody>
      </p:sp>
      <p:sp>
        <p:nvSpPr>
          <p:cNvPr id="10" name="TextBox 9">
            <a:extLst>
              <a:ext uri="{FF2B5EF4-FFF2-40B4-BE49-F238E27FC236}">
                <a16:creationId xmlns:a16="http://schemas.microsoft.com/office/drawing/2014/main" id="{E7AD9EA0-23D6-3D52-75ED-801E69E5D786}"/>
              </a:ext>
            </a:extLst>
          </p:cNvPr>
          <p:cNvSpPr txBox="1"/>
          <p:nvPr/>
        </p:nvSpPr>
        <p:spPr>
          <a:xfrm>
            <a:off x="682487" y="1530626"/>
            <a:ext cx="7202556" cy="461485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Lack of annotated breast cancer data. Infeasible to hire a pathologist and annotate our own dataset.</a:t>
            </a:r>
          </a:p>
          <a:p>
            <a:pPr marL="285750" indent="-285750">
              <a:lnSpc>
                <a:spcPct val="150000"/>
              </a:lnSpc>
              <a:buFont typeface="Arial" panose="020B0604020202020204" pitchFamily="34" charset="0"/>
              <a:buChar char="•"/>
            </a:pPr>
            <a:r>
              <a:rPr lang="en-US" dirty="0"/>
              <a:t>We used </a:t>
            </a:r>
            <a:r>
              <a:rPr lang="en-US" dirty="0" err="1"/>
              <a:t>PatchCamelyon</a:t>
            </a:r>
            <a:r>
              <a:rPr lang="en-US" dirty="0"/>
              <a:t> (PCAM) dataset – derivative of Camelyon16 challenge data.</a:t>
            </a:r>
          </a:p>
          <a:p>
            <a:pPr marL="285750" indent="-285750">
              <a:lnSpc>
                <a:spcPct val="150000"/>
              </a:lnSpc>
              <a:buFont typeface="Arial" panose="020B0604020202020204" pitchFamily="34" charset="0"/>
              <a:buChar char="•"/>
            </a:pPr>
            <a:r>
              <a:rPr lang="en-US" dirty="0"/>
              <a:t>Data contains samples of breast metastases in lymph node tissue.</a:t>
            </a:r>
          </a:p>
          <a:p>
            <a:pPr marL="285750" indent="-285750">
              <a:lnSpc>
                <a:spcPct val="150000"/>
              </a:lnSpc>
              <a:buFont typeface="Arial" panose="020B0604020202020204" pitchFamily="34" charset="0"/>
              <a:buChar char="•"/>
            </a:pPr>
            <a:r>
              <a:rPr lang="en-US" dirty="0"/>
              <a:t>399 WSIs from pathology labs in Netherlands tiled into 96x96 </a:t>
            </a:r>
            <a:r>
              <a:rPr lang="en-US" dirty="0" err="1"/>
              <a:t>px</a:t>
            </a:r>
            <a:r>
              <a:rPr lang="en-US" dirty="0"/>
              <a:t> patches. Each tile is labeled by pathologists with binary annotations (0: benign, 1: malignant)</a:t>
            </a:r>
          </a:p>
          <a:p>
            <a:pPr marL="285750" indent="-285750">
              <a:lnSpc>
                <a:spcPct val="150000"/>
              </a:lnSpc>
              <a:buFont typeface="Arial" panose="020B0604020202020204" pitchFamily="34" charset="0"/>
              <a:buChar char="•"/>
            </a:pPr>
            <a:r>
              <a:rPr lang="en-US" dirty="0"/>
              <a:t>Balanced training, validation and test sets</a:t>
            </a:r>
          </a:p>
          <a:p>
            <a:pPr marL="285750" indent="-285750">
              <a:lnSpc>
                <a:spcPct val="150000"/>
              </a:lnSpc>
              <a:buFont typeface="Arial" panose="020B0604020202020204" pitchFamily="34" charset="0"/>
              <a:buChar char="•"/>
            </a:pPr>
            <a:r>
              <a:rPr lang="en-US" dirty="0"/>
              <a:t>We use 100,000 training tiles and 20,000 test and validation tiles</a:t>
            </a:r>
            <a:endParaRPr lang="en-GB" dirty="0"/>
          </a:p>
        </p:txBody>
      </p:sp>
    </p:spTree>
    <p:extLst>
      <p:ext uri="{BB962C8B-B14F-4D97-AF65-F5344CB8AC3E}">
        <p14:creationId xmlns:p14="http://schemas.microsoft.com/office/powerpoint/2010/main" val="3788002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A8ADE2-1A81-F19A-4EA2-DB4F7000E30B}"/>
              </a:ext>
            </a:extLst>
          </p:cNvPr>
          <p:cNvSpPr txBox="1"/>
          <p:nvPr/>
        </p:nvSpPr>
        <p:spPr>
          <a:xfrm>
            <a:off x="284922" y="1179442"/>
            <a:ext cx="5950226" cy="584775"/>
          </a:xfrm>
          <a:prstGeom prst="rect">
            <a:avLst/>
          </a:prstGeom>
          <a:noFill/>
        </p:spPr>
        <p:txBody>
          <a:bodyPr wrap="square" rtlCol="0">
            <a:spAutoFit/>
          </a:bodyPr>
          <a:lstStyle/>
          <a:p>
            <a:r>
              <a:rPr lang="en-US" sz="3200" cap="all" spc="530" dirty="0">
                <a:latin typeface="+mj-lt"/>
                <a:ea typeface="+mj-ea"/>
                <a:cs typeface="+mj-cs"/>
              </a:rPr>
              <a:t>Data Pre-processing</a:t>
            </a:r>
            <a:endParaRPr lang="en-GB" sz="4000" cap="all" spc="530" dirty="0">
              <a:latin typeface="+mj-lt"/>
              <a:ea typeface="+mj-ea"/>
              <a:cs typeface="+mj-cs"/>
            </a:endParaRPr>
          </a:p>
        </p:txBody>
      </p:sp>
      <p:sp>
        <p:nvSpPr>
          <p:cNvPr id="3" name="TextBox 2">
            <a:extLst>
              <a:ext uri="{FF2B5EF4-FFF2-40B4-BE49-F238E27FC236}">
                <a16:creationId xmlns:a16="http://schemas.microsoft.com/office/drawing/2014/main" id="{ADF73EFF-50B4-B004-5239-2D270BF82BA1}"/>
              </a:ext>
            </a:extLst>
          </p:cNvPr>
          <p:cNvSpPr txBox="1"/>
          <p:nvPr/>
        </p:nvSpPr>
        <p:spPr>
          <a:xfrm>
            <a:off x="284922" y="1875182"/>
            <a:ext cx="4982818"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chemeClr val="tx1">
                    <a:lumMod val="65000"/>
                    <a:lumOff val="35000"/>
                  </a:schemeClr>
                </a:solidFill>
              </a:rPr>
              <a:t>Tiling</a:t>
            </a:r>
          </a:p>
          <a:p>
            <a:pPr marL="285750" indent="-285750">
              <a:buFont typeface="Arial" panose="020B0604020202020204" pitchFamily="34" charset="0"/>
              <a:buChar char="•"/>
            </a:pPr>
            <a:r>
              <a:rPr lang="en-US" sz="2800" dirty="0">
                <a:solidFill>
                  <a:schemeClr val="tx1">
                    <a:lumMod val="65000"/>
                    <a:lumOff val="35000"/>
                  </a:schemeClr>
                </a:solidFill>
              </a:rPr>
              <a:t>Filtering background tiles</a:t>
            </a:r>
          </a:p>
          <a:p>
            <a:pPr marL="285750" indent="-285750">
              <a:buFont typeface="Arial" panose="020B0604020202020204" pitchFamily="34" charset="0"/>
              <a:buChar char="•"/>
            </a:pPr>
            <a:r>
              <a:rPr lang="en-US" sz="2800" dirty="0" err="1"/>
              <a:t>Macenko</a:t>
            </a:r>
            <a:r>
              <a:rPr lang="en-US" sz="2800" dirty="0"/>
              <a:t> normalization</a:t>
            </a:r>
          </a:p>
          <a:p>
            <a:pPr marL="285750" indent="-285750">
              <a:buFont typeface="Arial" panose="020B0604020202020204" pitchFamily="34" charset="0"/>
              <a:buChar char="•"/>
            </a:pPr>
            <a:r>
              <a:rPr lang="en-US" sz="2800" dirty="0">
                <a:solidFill>
                  <a:schemeClr val="tx1">
                    <a:lumMod val="65000"/>
                    <a:lumOff val="35000"/>
                  </a:schemeClr>
                </a:solidFill>
              </a:rPr>
              <a:t>Augmentation</a:t>
            </a:r>
          </a:p>
          <a:p>
            <a:pPr marL="285750" indent="-285750">
              <a:buFont typeface="Arial" panose="020B0604020202020204" pitchFamily="34" charset="0"/>
              <a:buChar char="•"/>
            </a:pPr>
            <a:endParaRPr lang="en-GB" sz="2800" dirty="0"/>
          </a:p>
        </p:txBody>
      </p:sp>
      <p:pic>
        <p:nvPicPr>
          <p:cNvPr id="5" name="Picture 4" descr="A picture containing close, giraffe&#10;&#10;Description automatically generated">
            <a:extLst>
              <a:ext uri="{FF2B5EF4-FFF2-40B4-BE49-F238E27FC236}">
                <a16:creationId xmlns:a16="http://schemas.microsoft.com/office/drawing/2014/main" id="{B0561BE9-4C6E-DD95-EDBF-4793918DF9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40495" y="1967008"/>
            <a:ext cx="1750488" cy="1750488"/>
          </a:xfrm>
          <a:prstGeom prst="rect">
            <a:avLst/>
          </a:prstGeom>
        </p:spPr>
      </p:pic>
      <p:pic>
        <p:nvPicPr>
          <p:cNvPr id="7" name="Picture 6" descr="A picture containing fabric, giraffe&#10;&#10;Description automatically generated">
            <a:extLst>
              <a:ext uri="{FF2B5EF4-FFF2-40B4-BE49-F238E27FC236}">
                <a16:creationId xmlns:a16="http://schemas.microsoft.com/office/drawing/2014/main" id="{1B044143-B340-A96D-4ABA-C856A54034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56589" y="3830548"/>
            <a:ext cx="1750489" cy="1750489"/>
          </a:xfrm>
          <a:prstGeom prst="rect">
            <a:avLst/>
          </a:prstGeom>
        </p:spPr>
      </p:pic>
      <p:pic>
        <p:nvPicPr>
          <p:cNvPr id="9" name="Picture 8" descr="A picture containing outdoor, group, people, close&#10;&#10;Description automatically generated">
            <a:extLst>
              <a:ext uri="{FF2B5EF4-FFF2-40B4-BE49-F238E27FC236}">
                <a16:creationId xmlns:a16="http://schemas.microsoft.com/office/drawing/2014/main" id="{21EFD51B-6E4E-2D4C-3B02-9AEB0ED32A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2517" y="1950181"/>
            <a:ext cx="1750488" cy="1750488"/>
          </a:xfrm>
          <a:prstGeom prst="rect">
            <a:avLst/>
          </a:prstGeom>
        </p:spPr>
      </p:pic>
      <p:pic>
        <p:nvPicPr>
          <p:cNvPr id="11" name="Picture 10" descr="A picture containing people, outdoor, group, close&#10;&#10;Description automatically generated">
            <a:extLst>
              <a:ext uri="{FF2B5EF4-FFF2-40B4-BE49-F238E27FC236}">
                <a16:creationId xmlns:a16="http://schemas.microsoft.com/office/drawing/2014/main" id="{13DE9E7B-5843-B94B-2B4E-1C1A42621C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84763" y="3821901"/>
            <a:ext cx="1750488" cy="1750488"/>
          </a:xfrm>
          <a:prstGeom prst="rect">
            <a:avLst/>
          </a:prstGeom>
        </p:spPr>
      </p:pic>
      <p:pic>
        <p:nvPicPr>
          <p:cNvPr id="13" name="Picture 12" descr="A picture containing fabric&#10;&#10;Description automatically generated">
            <a:extLst>
              <a:ext uri="{FF2B5EF4-FFF2-40B4-BE49-F238E27FC236}">
                <a16:creationId xmlns:a16="http://schemas.microsoft.com/office/drawing/2014/main" id="{4997C6F9-4FCD-E9EF-0818-76E70318446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24539" y="1950181"/>
            <a:ext cx="1750488" cy="1750488"/>
          </a:xfrm>
          <a:prstGeom prst="rect">
            <a:avLst/>
          </a:prstGeom>
        </p:spPr>
      </p:pic>
      <p:pic>
        <p:nvPicPr>
          <p:cNvPr id="15" name="Picture 14" descr="A picture containing giraffe, cowrie, leopard, big cat&#10;&#10;Description automatically generated">
            <a:extLst>
              <a:ext uri="{FF2B5EF4-FFF2-40B4-BE49-F238E27FC236}">
                <a16:creationId xmlns:a16="http://schemas.microsoft.com/office/drawing/2014/main" id="{55947AAF-E907-E1D7-353D-CB0F64E119D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15891" y="3821902"/>
            <a:ext cx="1759136" cy="1759136"/>
          </a:xfrm>
          <a:prstGeom prst="rect">
            <a:avLst/>
          </a:prstGeom>
        </p:spPr>
      </p:pic>
      <p:sp>
        <p:nvSpPr>
          <p:cNvPr id="16" name="TextBox 15">
            <a:extLst>
              <a:ext uri="{FF2B5EF4-FFF2-40B4-BE49-F238E27FC236}">
                <a16:creationId xmlns:a16="http://schemas.microsoft.com/office/drawing/2014/main" id="{E729A1DC-2E6E-A52A-721C-60D1D65436B7}"/>
              </a:ext>
            </a:extLst>
          </p:cNvPr>
          <p:cNvSpPr txBox="1"/>
          <p:nvPr/>
        </p:nvSpPr>
        <p:spPr>
          <a:xfrm rot="16200000">
            <a:off x="5274965" y="2666087"/>
            <a:ext cx="1920365" cy="338554"/>
          </a:xfrm>
          <a:prstGeom prst="rect">
            <a:avLst/>
          </a:prstGeom>
          <a:noFill/>
        </p:spPr>
        <p:txBody>
          <a:bodyPr wrap="square" rtlCol="0">
            <a:spAutoFit/>
          </a:bodyPr>
          <a:lstStyle/>
          <a:p>
            <a:r>
              <a:rPr lang="en-US" sz="1600" dirty="0"/>
              <a:t>Un-normalized tiles</a:t>
            </a:r>
            <a:endParaRPr lang="en-GB" sz="1600" dirty="0"/>
          </a:p>
        </p:txBody>
      </p:sp>
      <p:sp>
        <p:nvSpPr>
          <p:cNvPr id="17" name="TextBox 16">
            <a:extLst>
              <a:ext uri="{FF2B5EF4-FFF2-40B4-BE49-F238E27FC236}">
                <a16:creationId xmlns:a16="http://schemas.microsoft.com/office/drawing/2014/main" id="{176DB024-3AFF-81D9-01A7-42CF6C1203BF}"/>
              </a:ext>
            </a:extLst>
          </p:cNvPr>
          <p:cNvSpPr txBox="1"/>
          <p:nvPr/>
        </p:nvSpPr>
        <p:spPr>
          <a:xfrm rot="16200000">
            <a:off x="5292009" y="4400434"/>
            <a:ext cx="1741841" cy="584775"/>
          </a:xfrm>
          <a:prstGeom prst="rect">
            <a:avLst/>
          </a:prstGeom>
          <a:noFill/>
        </p:spPr>
        <p:txBody>
          <a:bodyPr wrap="square" rtlCol="0">
            <a:spAutoFit/>
          </a:bodyPr>
          <a:lstStyle/>
          <a:p>
            <a:r>
              <a:rPr lang="en-US" sz="1600" dirty="0" err="1"/>
              <a:t>Macenko</a:t>
            </a:r>
            <a:r>
              <a:rPr lang="en-US" sz="1600" dirty="0"/>
              <a:t> normalized tiles</a:t>
            </a:r>
            <a:endParaRPr lang="en-GB" sz="1600" dirty="0"/>
          </a:p>
        </p:txBody>
      </p:sp>
    </p:spTree>
    <p:extLst>
      <p:ext uri="{BB962C8B-B14F-4D97-AF65-F5344CB8AC3E}">
        <p14:creationId xmlns:p14="http://schemas.microsoft.com/office/powerpoint/2010/main" val="2791794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4D14CE8E-3793-6B51-20C7-6F4252675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895" y="1065545"/>
            <a:ext cx="10808209" cy="4726909"/>
          </a:xfrm>
          <a:prstGeom prst="rect">
            <a:avLst/>
          </a:prstGeom>
        </p:spPr>
      </p:pic>
      <p:sp>
        <p:nvSpPr>
          <p:cNvPr id="5" name="TextBox 4">
            <a:extLst>
              <a:ext uri="{FF2B5EF4-FFF2-40B4-BE49-F238E27FC236}">
                <a16:creationId xmlns:a16="http://schemas.microsoft.com/office/drawing/2014/main" id="{0E035F3B-656F-2882-E170-9696FAA9443C}"/>
              </a:ext>
            </a:extLst>
          </p:cNvPr>
          <p:cNvSpPr txBox="1"/>
          <p:nvPr/>
        </p:nvSpPr>
        <p:spPr>
          <a:xfrm>
            <a:off x="1005241" y="195444"/>
            <a:ext cx="5968030" cy="523220"/>
          </a:xfrm>
          <a:prstGeom prst="rect">
            <a:avLst/>
          </a:prstGeom>
          <a:noFill/>
        </p:spPr>
        <p:txBody>
          <a:bodyPr wrap="square" rtlCol="0">
            <a:spAutoFit/>
          </a:bodyPr>
          <a:lstStyle/>
          <a:p>
            <a:r>
              <a:rPr lang="en-US" sz="2800" dirty="0"/>
              <a:t>Neural network architecture:</a:t>
            </a:r>
            <a:endParaRPr lang="en-GB" sz="2800" dirty="0"/>
          </a:p>
        </p:txBody>
      </p:sp>
    </p:spTree>
    <p:extLst>
      <p:ext uri="{BB962C8B-B14F-4D97-AF65-F5344CB8AC3E}">
        <p14:creationId xmlns:p14="http://schemas.microsoft.com/office/powerpoint/2010/main" val="25828146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22A28B-2474-5D49-B9D2-00FE6981063D}"/>
              </a:ext>
            </a:extLst>
          </p:cNvPr>
          <p:cNvSpPr txBox="1"/>
          <p:nvPr/>
        </p:nvSpPr>
        <p:spPr>
          <a:xfrm>
            <a:off x="580162" y="231761"/>
            <a:ext cx="6009102" cy="830997"/>
          </a:xfrm>
          <a:prstGeom prst="rect">
            <a:avLst/>
          </a:prstGeom>
          <a:noFill/>
        </p:spPr>
        <p:txBody>
          <a:bodyPr wrap="square" rtlCol="0">
            <a:spAutoFit/>
          </a:bodyPr>
          <a:lstStyle/>
          <a:p>
            <a:r>
              <a:rPr lang="en-US" sz="2400" cap="all" spc="530" dirty="0">
                <a:latin typeface="+mj-lt"/>
                <a:ea typeface="+mj-ea"/>
                <a:cs typeface="+mj-cs"/>
              </a:rPr>
              <a:t>Features extracted from segmented images</a:t>
            </a:r>
            <a:endParaRPr lang="en-GB" sz="2400" cap="all" spc="530" dirty="0">
              <a:latin typeface="+mj-lt"/>
              <a:ea typeface="+mj-ea"/>
              <a:cs typeface="+mj-cs"/>
            </a:endParaRPr>
          </a:p>
        </p:txBody>
      </p:sp>
      <p:pic>
        <p:nvPicPr>
          <p:cNvPr id="4" name="Picture 3" descr="Map&#10;&#10;Description automatically generated">
            <a:extLst>
              <a:ext uri="{FF2B5EF4-FFF2-40B4-BE49-F238E27FC236}">
                <a16:creationId xmlns:a16="http://schemas.microsoft.com/office/drawing/2014/main" id="{EB9810F8-EF13-7294-4890-54A707DF50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7443" y="887896"/>
            <a:ext cx="3672484" cy="2821898"/>
          </a:xfrm>
          <a:prstGeom prst="rect">
            <a:avLst/>
          </a:prstGeom>
        </p:spPr>
      </p:pic>
      <p:pic>
        <p:nvPicPr>
          <p:cNvPr id="6" name="Picture 5" descr="Map&#10;&#10;Description automatically generated">
            <a:extLst>
              <a:ext uri="{FF2B5EF4-FFF2-40B4-BE49-F238E27FC236}">
                <a16:creationId xmlns:a16="http://schemas.microsoft.com/office/drawing/2014/main" id="{48B04E7E-FBDA-3A58-E329-E1153E33E6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0000" y="3941112"/>
            <a:ext cx="3509927" cy="2454095"/>
          </a:xfrm>
          <a:prstGeom prst="rect">
            <a:avLst/>
          </a:prstGeom>
        </p:spPr>
      </p:pic>
      <p:sp>
        <p:nvSpPr>
          <p:cNvPr id="7" name="TextBox 6">
            <a:extLst>
              <a:ext uri="{FF2B5EF4-FFF2-40B4-BE49-F238E27FC236}">
                <a16:creationId xmlns:a16="http://schemas.microsoft.com/office/drawing/2014/main" id="{938BBB1B-225E-6778-D782-52D7AA3AADBC}"/>
              </a:ext>
            </a:extLst>
          </p:cNvPr>
          <p:cNvSpPr txBox="1"/>
          <p:nvPr/>
        </p:nvSpPr>
        <p:spPr>
          <a:xfrm>
            <a:off x="705400" y="1409991"/>
            <a:ext cx="5883864" cy="1477328"/>
          </a:xfrm>
          <a:prstGeom prst="rect">
            <a:avLst/>
          </a:prstGeom>
          <a:noFill/>
        </p:spPr>
        <p:txBody>
          <a:bodyPr wrap="square" rtlCol="0">
            <a:spAutoFit/>
          </a:bodyPr>
          <a:lstStyle/>
          <a:p>
            <a:r>
              <a:rPr lang="en-US" dirty="0"/>
              <a:t>1. </a:t>
            </a:r>
            <a:r>
              <a:rPr lang="en-US" b="1" dirty="0"/>
              <a:t>Mean malignant intensity </a:t>
            </a:r>
            <a:r>
              <a:rPr lang="en-US" dirty="0"/>
              <a:t>– Continuous probability predictions. Average probability of malignancy across all tiles of a WSI. Higher MMI indicates more patches of strong malignancy translating to greater disease severity. </a:t>
            </a:r>
            <a:endParaRPr lang="en-GB" dirty="0"/>
          </a:p>
        </p:txBody>
      </p:sp>
      <p:sp>
        <p:nvSpPr>
          <p:cNvPr id="8" name="TextBox 7">
            <a:extLst>
              <a:ext uri="{FF2B5EF4-FFF2-40B4-BE49-F238E27FC236}">
                <a16:creationId xmlns:a16="http://schemas.microsoft.com/office/drawing/2014/main" id="{528357C4-B385-2F31-F261-C47045FAEF5F}"/>
              </a:ext>
            </a:extLst>
          </p:cNvPr>
          <p:cNvSpPr txBox="1"/>
          <p:nvPr/>
        </p:nvSpPr>
        <p:spPr>
          <a:xfrm>
            <a:off x="642781" y="4047326"/>
            <a:ext cx="5883864" cy="1200329"/>
          </a:xfrm>
          <a:prstGeom prst="rect">
            <a:avLst/>
          </a:prstGeom>
          <a:noFill/>
        </p:spPr>
        <p:txBody>
          <a:bodyPr wrap="square" rtlCol="0">
            <a:spAutoFit/>
          </a:bodyPr>
          <a:lstStyle/>
          <a:p>
            <a:r>
              <a:rPr lang="en-US" dirty="0"/>
              <a:t>2. </a:t>
            </a:r>
            <a:r>
              <a:rPr lang="en-US" b="1" dirty="0"/>
              <a:t>Malignancy spread score </a:t>
            </a:r>
            <a:r>
              <a:rPr lang="en-US" dirty="0"/>
              <a:t>– Discrete binary predictions. Ratio of overall malignant area against total tissue surface area. Higher MSS indicates larger tumor spread and greater disease severity.</a:t>
            </a:r>
            <a:endParaRPr lang="en-GB" dirty="0"/>
          </a:p>
        </p:txBody>
      </p:sp>
    </p:spTree>
    <p:extLst>
      <p:ext uri="{BB962C8B-B14F-4D97-AF65-F5344CB8AC3E}">
        <p14:creationId xmlns:p14="http://schemas.microsoft.com/office/powerpoint/2010/main" val="1525532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BB2DCF-7604-C541-1079-C07947E60433}"/>
              </a:ext>
            </a:extLst>
          </p:cNvPr>
          <p:cNvSpPr txBox="1"/>
          <p:nvPr/>
        </p:nvSpPr>
        <p:spPr>
          <a:xfrm>
            <a:off x="756968" y="1995887"/>
            <a:ext cx="4373444" cy="2638934"/>
          </a:xfrm>
        </p:spPr>
        <p:txBody>
          <a:bodyPr vert="horz" lIns="91440" tIns="45720" rIns="91440" bIns="45720" rtlCol="0" anchor="ctr">
            <a:normAutofit/>
          </a:bodyPr>
          <a:lstStyle/>
          <a:p>
            <a:pPr>
              <a:lnSpc>
                <a:spcPct val="120000"/>
              </a:lnSpc>
              <a:spcBef>
                <a:spcPct val="0"/>
              </a:spcBef>
              <a:spcAft>
                <a:spcPts val="600"/>
              </a:spcAft>
            </a:pPr>
            <a:r>
              <a:rPr lang="en-US" sz="4000" cap="all" spc="530" dirty="0">
                <a:latin typeface="+mj-lt"/>
                <a:ea typeface="+mj-ea"/>
                <a:cs typeface="+mj-cs"/>
              </a:rPr>
              <a:t>Prognostic Stage</a:t>
            </a:r>
          </a:p>
        </p:txBody>
      </p:sp>
      <p:pic>
        <p:nvPicPr>
          <p:cNvPr id="4" name="Picture 3" descr="Diagram&#10;&#10;Description automatically generated">
            <a:extLst>
              <a:ext uri="{FF2B5EF4-FFF2-40B4-BE49-F238E27FC236}">
                <a16:creationId xmlns:a16="http://schemas.microsoft.com/office/drawing/2014/main" id="{B616C85F-8750-D247-572E-293C885D97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8425" y="1376866"/>
            <a:ext cx="6537291" cy="4104268"/>
          </a:xfrm>
          <a:prstGeom prst="rect">
            <a:avLst/>
          </a:prstGeom>
        </p:spPr>
      </p:pic>
    </p:spTree>
    <p:extLst>
      <p:ext uri="{BB962C8B-B14F-4D97-AF65-F5344CB8AC3E}">
        <p14:creationId xmlns:p14="http://schemas.microsoft.com/office/powerpoint/2010/main" val="18156311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B8E06F-A1F8-7ED0-037F-EDC1769B293D}"/>
              </a:ext>
            </a:extLst>
          </p:cNvPr>
          <p:cNvSpPr txBox="1"/>
          <p:nvPr/>
        </p:nvSpPr>
        <p:spPr>
          <a:xfrm>
            <a:off x="772940" y="225749"/>
            <a:ext cx="5897217" cy="584775"/>
          </a:xfrm>
          <a:prstGeom prst="rect">
            <a:avLst/>
          </a:prstGeom>
          <a:noFill/>
        </p:spPr>
        <p:txBody>
          <a:bodyPr wrap="square" rtlCol="0">
            <a:spAutoFit/>
          </a:bodyPr>
          <a:lstStyle/>
          <a:p>
            <a:r>
              <a:rPr lang="en-US" sz="3200" cap="all" spc="530" dirty="0">
                <a:latin typeface="+mj-lt"/>
                <a:ea typeface="+mj-ea"/>
                <a:cs typeface="+mj-cs"/>
              </a:rPr>
              <a:t>Regression data</a:t>
            </a:r>
            <a:endParaRPr lang="en-GB" sz="3200" cap="all" spc="530" dirty="0">
              <a:latin typeface="+mj-lt"/>
              <a:ea typeface="+mj-ea"/>
              <a:cs typeface="+mj-cs"/>
            </a:endParaRPr>
          </a:p>
        </p:txBody>
      </p:sp>
      <p:sp>
        <p:nvSpPr>
          <p:cNvPr id="3" name="TextBox 2">
            <a:extLst>
              <a:ext uri="{FF2B5EF4-FFF2-40B4-BE49-F238E27FC236}">
                <a16:creationId xmlns:a16="http://schemas.microsoft.com/office/drawing/2014/main" id="{EB46C3EE-EFCF-7D44-628E-AF970A52CC25}"/>
              </a:ext>
            </a:extLst>
          </p:cNvPr>
          <p:cNvSpPr txBox="1"/>
          <p:nvPr/>
        </p:nvSpPr>
        <p:spPr>
          <a:xfrm>
            <a:off x="205561" y="810524"/>
            <a:ext cx="6464596" cy="58613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Collect breast cancer WSIs of 73 patients from The Cancer Genome Atlas repository </a:t>
            </a:r>
          </a:p>
          <a:p>
            <a:pPr marL="285750" indent="-285750">
              <a:lnSpc>
                <a:spcPct val="150000"/>
              </a:lnSpc>
              <a:buFont typeface="Arial" panose="020B0604020202020204" pitchFamily="34" charset="0"/>
              <a:buChar char="•"/>
            </a:pPr>
            <a:r>
              <a:rPr lang="en-US" dirty="0"/>
              <a:t>Retrieve each patient’s associated survival duration – time from point of diagnosis to point of death to use as ground-truth in fitting our regression model</a:t>
            </a:r>
          </a:p>
          <a:p>
            <a:pPr marL="285750" indent="-285750">
              <a:lnSpc>
                <a:spcPct val="150000"/>
              </a:lnSpc>
              <a:buFont typeface="Arial" panose="020B0604020202020204" pitchFamily="34" charset="0"/>
              <a:buChar char="•"/>
            </a:pPr>
            <a:r>
              <a:rPr lang="en-US" dirty="0"/>
              <a:t>Feed each WSI through pre-processor to split them into </a:t>
            </a:r>
            <a:r>
              <a:rPr lang="en-US" dirty="0" err="1"/>
              <a:t>Maceko</a:t>
            </a:r>
            <a:r>
              <a:rPr lang="en-US" dirty="0"/>
              <a:t> normalized tiles of dimension 96x96 </a:t>
            </a:r>
            <a:r>
              <a:rPr lang="en-US" dirty="0" err="1"/>
              <a:t>px</a:t>
            </a:r>
            <a:r>
              <a:rPr lang="en-US" dirty="0"/>
              <a:t>.</a:t>
            </a:r>
          </a:p>
          <a:p>
            <a:pPr marL="285750" indent="-285750">
              <a:lnSpc>
                <a:spcPct val="150000"/>
              </a:lnSpc>
              <a:buFont typeface="Arial" panose="020B0604020202020204" pitchFamily="34" charset="0"/>
              <a:buChar char="•"/>
            </a:pPr>
            <a:r>
              <a:rPr lang="en-US" dirty="0"/>
              <a:t>Generate metastases predictions for each WSI using our trained model</a:t>
            </a:r>
          </a:p>
          <a:p>
            <a:pPr marL="285750" indent="-285750">
              <a:lnSpc>
                <a:spcPct val="150000"/>
              </a:lnSpc>
              <a:buFont typeface="Arial" panose="020B0604020202020204" pitchFamily="34" charset="0"/>
              <a:buChar char="•"/>
            </a:pPr>
            <a:r>
              <a:rPr lang="en-US" dirty="0"/>
              <a:t>Calculate MMI and MSS covariate values for each of the 73 WSIs using the tile-level predictions</a:t>
            </a:r>
          </a:p>
          <a:p>
            <a:pPr marL="285750" indent="-285750">
              <a:lnSpc>
                <a:spcPct val="150000"/>
              </a:lnSpc>
              <a:buFont typeface="Arial" panose="020B0604020202020204" pitchFamily="34" charset="0"/>
              <a:buChar char="•"/>
            </a:pPr>
            <a:r>
              <a:rPr lang="en-US" dirty="0"/>
              <a:t>Combine calculated covariates with the survival duration of each patient to get final regression dataset</a:t>
            </a:r>
          </a:p>
          <a:p>
            <a:pPr marL="285750" indent="-285750">
              <a:lnSpc>
                <a:spcPct val="150000"/>
              </a:lnSpc>
              <a:buFont typeface="Arial" panose="020B0604020202020204" pitchFamily="34" charset="0"/>
              <a:buChar char="•"/>
            </a:pPr>
            <a:endParaRPr lang="en-GB" dirty="0"/>
          </a:p>
        </p:txBody>
      </p:sp>
      <p:graphicFrame>
        <p:nvGraphicFramePr>
          <p:cNvPr id="4" name="Table 4">
            <a:extLst>
              <a:ext uri="{FF2B5EF4-FFF2-40B4-BE49-F238E27FC236}">
                <a16:creationId xmlns:a16="http://schemas.microsoft.com/office/drawing/2014/main" id="{8DB64783-F7A7-C440-A0B1-EE39224608F2}"/>
              </a:ext>
            </a:extLst>
          </p:cNvPr>
          <p:cNvGraphicFramePr>
            <a:graphicFrameLocks noGrp="1"/>
          </p:cNvGraphicFramePr>
          <p:nvPr>
            <p:extLst>
              <p:ext uri="{D42A27DB-BD31-4B8C-83A1-F6EECF244321}">
                <p14:modId xmlns:p14="http://schemas.microsoft.com/office/powerpoint/2010/main" val="4187472277"/>
              </p:ext>
            </p:extLst>
          </p:nvPr>
        </p:nvGraphicFramePr>
        <p:xfrm>
          <a:off x="7003312" y="2788920"/>
          <a:ext cx="5011480" cy="1280160"/>
        </p:xfrm>
        <a:graphic>
          <a:graphicData uri="http://schemas.openxmlformats.org/drawingml/2006/table">
            <a:tbl>
              <a:tblPr firstRow="1" bandRow="1">
                <a:tableStyleId>{5C22544A-7EE6-4342-B048-85BDC9FD1C3A}</a:tableStyleId>
              </a:tblPr>
              <a:tblGrid>
                <a:gridCol w="1252870">
                  <a:extLst>
                    <a:ext uri="{9D8B030D-6E8A-4147-A177-3AD203B41FA5}">
                      <a16:colId xmlns:a16="http://schemas.microsoft.com/office/drawing/2014/main" val="3173600653"/>
                    </a:ext>
                  </a:extLst>
                </a:gridCol>
                <a:gridCol w="1252870">
                  <a:extLst>
                    <a:ext uri="{9D8B030D-6E8A-4147-A177-3AD203B41FA5}">
                      <a16:colId xmlns:a16="http://schemas.microsoft.com/office/drawing/2014/main" val="3048238286"/>
                    </a:ext>
                  </a:extLst>
                </a:gridCol>
                <a:gridCol w="1252870">
                  <a:extLst>
                    <a:ext uri="{9D8B030D-6E8A-4147-A177-3AD203B41FA5}">
                      <a16:colId xmlns:a16="http://schemas.microsoft.com/office/drawing/2014/main" val="2345507351"/>
                    </a:ext>
                  </a:extLst>
                </a:gridCol>
                <a:gridCol w="1252870">
                  <a:extLst>
                    <a:ext uri="{9D8B030D-6E8A-4147-A177-3AD203B41FA5}">
                      <a16:colId xmlns:a16="http://schemas.microsoft.com/office/drawing/2014/main" val="4222625652"/>
                    </a:ext>
                  </a:extLst>
                </a:gridCol>
              </a:tblGrid>
              <a:tr h="370840">
                <a:tc>
                  <a:txBody>
                    <a:bodyPr/>
                    <a:lstStyle/>
                    <a:p>
                      <a:r>
                        <a:rPr lang="en-US" dirty="0"/>
                        <a:t>Patient id</a:t>
                      </a:r>
                      <a:endParaRPr lang="en-GB" dirty="0"/>
                    </a:p>
                  </a:txBody>
                  <a:tcPr/>
                </a:tc>
                <a:tc>
                  <a:txBody>
                    <a:bodyPr/>
                    <a:lstStyle/>
                    <a:p>
                      <a:r>
                        <a:rPr lang="en-US" dirty="0"/>
                        <a:t>Survival duration</a:t>
                      </a:r>
                      <a:endParaRPr lang="en-GB" dirty="0"/>
                    </a:p>
                  </a:txBody>
                  <a:tcPr/>
                </a:tc>
                <a:tc>
                  <a:txBody>
                    <a:bodyPr/>
                    <a:lstStyle/>
                    <a:p>
                      <a:r>
                        <a:rPr lang="en-US" dirty="0"/>
                        <a:t>MMI score</a:t>
                      </a:r>
                      <a:endParaRPr lang="en-GB" dirty="0"/>
                    </a:p>
                  </a:txBody>
                  <a:tcPr/>
                </a:tc>
                <a:tc>
                  <a:txBody>
                    <a:bodyPr/>
                    <a:lstStyle/>
                    <a:p>
                      <a:r>
                        <a:rPr lang="en-US" dirty="0"/>
                        <a:t>MSS score</a:t>
                      </a:r>
                      <a:endParaRPr lang="en-GB" dirty="0"/>
                    </a:p>
                  </a:txBody>
                  <a:tcPr/>
                </a:tc>
                <a:extLst>
                  <a:ext uri="{0D108BD9-81ED-4DB2-BD59-A6C34878D82A}">
                    <a16:rowId xmlns:a16="http://schemas.microsoft.com/office/drawing/2014/main" val="4016180381"/>
                  </a:ext>
                </a:extLst>
              </a:tr>
              <a:tr h="370840">
                <a:tc>
                  <a:txBody>
                    <a:bodyPr/>
                    <a:lstStyle/>
                    <a:p>
                      <a:r>
                        <a:rPr lang="en-US" dirty="0"/>
                        <a:t>TCGA-BH-A1FE</a:t>
                      </a:r>
                      <a:endParaRPr lang="en-GB" dirty="0"/>
                    </a:p>
                  </a:txBody>
                  <a:tcPr/>
                </a:tc>
                <a:tc>
                  <a:txBody>
                    <a:bodyPr/>
                    <a:lstStyle/>
                    <a:p>
                      <a:r>
                        <a:rPr lang="en-US" dirty="0"/>
                        <a:t>76.47</a:t>
                      </a:r>
                      <a:endParaRPr lang="en-GB" dirty="0"/>
                    </a:p>
                  </a:txBody>
                  <a:tcPr/>
                </a:tc>
                <a:tc>
                  <a:txBody>
                    <a:bodyPr/>
                    <a:lstStyle/>
                    <a:p>
                      <a:r>
                        <a:rPr lang="en-US" dirty="0"/>
                        <a:t>0.67</a:t>
                      </a:r>
                      <a:endParaRPr lang="en-GB" dirty="0"/>
                    </a:p>
                  </a:txBody>
                  <a:tcPr/>
                </a:tc>
                <a:tc>
                  <a:txBody>
                    <a:bodyPr/>
                    <a:lstStyle/>
                    <a:p>
                      <a:r>
                        <a:rPr lang="en-US" dirty="0"/>
                        <a:t>0.75</a:t>
                      </a:r>
                      <a:endParaRPr lang="en-GB" dirty="0"/>
                    </a:p>
                  </a:txBody>
                  <a:tcPr/>
                </a:tc>
                <a:extLst>
                  <a:ext uri="{0D108BD9-81ED-4DB2-BD59-A6C34878D82A}">
                    <a16:rowId xmlns:a16="http://schemas.microsoft.com/office/drawing/2014/main" val="3495919183"/>
                  </a:ext>
                </a:extLst>
              </a:tr>
            </a:tbl>
          </a:graphicData>
        </a:graphic>
      </p:graphicFrame>
    </p:spTree>
    <p:extLst>
      <p:ext uri="{BB962C8B-B14F-4D97-AF65-F5344CB8AC3E}">
        <p14:creationId xmlns:p14="http://schemas.microsoft.com/office/powerpoint/2010/main" val="37253272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460C39-24EB-3F6A-A6E5-4F10C3AF36B9}"/>
              </a:ext>
            </a:extLst>
          </p:cNvPr>
          <p:cNvSpPr txBox="1"/>
          <p:nvPr/>
        </p:nvSpPr>
        <p:spPr>
          <a:xfrm>
            <a:off x="735496" y="870019"/>
            <a:ext cx="5426765" cy="954107"/>
          </a:xfrm>
          <a:prstGeom prst="rect">
            <a:avLst/>
          </a:prstGeom>
          <a:noFill/>
        </p:spPr>
        <p:txBody>
          <a:bodyPr wrap="square" rtlCol="0">
            <a:spAutoFit/>
          </a:bodyPr>
          <a:lstStyle/>
          <a:p>
            <a:r>
              <a:rPr lang="en-US" sz="2800" cap="all" spc="530" dirty="0">
                <a:latin typeface="+mj-lt"/>
                <a:ea typeface="+mj-ea"/>
                <a:cs typeface="+mj-cs"/>
              </a:rPr>
              <a:t>Cox proportional hazards model</a:t>
            </a:r>
            <a:endParaRPr lang="en-GB" sz="2800" cap="all" spc="530" dirty="0">
              <a:latin typeface="+mj-lt"/>
              <a:ea typeface="+mj-ea"/>
              <a:cs typeface="+mj-cs"/>
            </a:endParaRPr>
          </a:p>
        </p:txBody>
      </p:sp>
      <p:sp>
        <p:nvSpPr>
          <p:cNvPr id="5" name="TextBox 4">
            <a:extLst>
              <a:ext uri="{FF2B5EF4-FFF2-40B4-BE49-F238E27FC236}">
                <a16:creationId xmlns:a16="http://schemas.microsoft.com/office/drawing/2014/main" id="{B59610B1-86F9-2EBA-2779-19BA8EC43A89}"/>
              </a:ext>
            </a:extLst>
          </p:cNvPr>
          <p:cNvSpPr txBox="1"/>
          <p:nvPr/>
        </p:nvSpPr>
        <p:spPr>
          <a:xfrm>
            <a:off x="1494974" y="2037603"/>
            <a:ext cx="2763080" cy="369332"/>
          </a:xfrm>
          <a:prstGeom prst="rect">
            <a:avLst/>
          </a:prstGeom>
          <a:noFill/>
        </p:spPr>
        <p:txBody>
          <a:bodyPr wrap="square" lIns="0" tIns="0" rIns="0" bIns="0" rtlCol="0">
            <a:spAutoFit/>
          </a:bodyPr>
          <a:lstStyle/>
          <a:p>
            <a:r>
              <a:rPr lang="el-GR" sz="2400" b="1" dirty="0"/>
              <a:t>λ</a:t>
            </a:r>
            <a:r>
              <a:rPr lang="en-US" sz="2400" b="1" dirty="0"/>
              <a:t>(</a:t>
            </a:r>
            <a:r>
              <a:rPr lang="en-US" sz="2400" b="1" dirty="0" err="1"/>
              <a:t>t|x</a:t>
            </a:r>
            <a:r>
              <a:rPr lang="en-US" sz="2400" b="1" dirty="0"/>
              <a:t>) = </a:t>
            </a:r>
            <a:r>
              <a:rPr lang="el-GR" sz="2400" b="1" dirty="0"/>
              <a:t>λ</a:t>
            </a:r>
            <a:r>
              <a:rPr lang="en-US" sz="2400" b="1" baseline="-25000" dirty="0"/>
              <a:t>0</a:t>
            </a:r>
            <a:r>
              <a:rPr lang="en-US" sz="2400" b="1" dirty="0"/>
              <a:t>(t) exp(</a:t>
            </a:r>
            <a:r>
              <a:rPr lang="el-GR" sz="2400" b="1" dirty="0"/>
              <a:t>β</a:t>
            </a:r>
            <a:r>
              <a:rPr lang="en-US" sz="2400" b="1" baseline="-25000" dirty="0" err="1"/>
              <a:t>i</a:t>
            </a:r>
            <a:r>
              <a:rPr lang="en-US" sz="2400" b="1" dirty="0" err="1"/>
              <a:t>x</a:t>
            </a:r>
            <a:r>
              <a:rPr lang="en-US" sz="2400" b="1" baseline="-25000" dirty="0" err="1"/>
              <a:t>i</a:t>
            </a:r>
            <a:r>
              <a:rPr lang="en-US" sz="2400" b="1" dirty="0"/>
              <a:t>)</a:t>
            </a:r>
            <a:endParaRPr lang="en-GB" sz="2400" b="1" baseline="-25000" dirty="0"/>
          </a:p>
        </p:txBody>
      </p:sp>
      <p:sp>
        <p:nvSpPr>
          <p:cNvPr id="6" name="TextBox 5">
            <a:extLst>
              <a:ext uri="{FF2B5EF4-FFF2-40B4-BE49-F238E27FC236}">
                <a16:creationId xmlns:a16="http://schemas.microsoft.com/office/drawing/2014/main" id="{70C77228-707F-7553-9FF1-648E9053B1D0}"/>
              </a:ext>
            </a:extLst>
          </p:cNvPr>
          <p:cNvSpPr txBox="1"/>
          <p:nvPr/>
        </p:nvSpPr>
        <p:spPr>
          <a:xfrm>
            <a:off x="427382" y="2897411"/>
            <a:ext cx="5734879" cy="3139321"/>
          </a:xfrm>
          <a:prstGeom prst="rect">
            <a:avLst/>
          </a:prstGeom>
          <a:noFill/>
        </p:spPr>
        <p:txBody>
          <a:bodyPr wrap="square" rtlCol="0">
            <a:spAutoFit/>
          </a:bodyPr>
          <a:lstStyle/>
          <a:p>
            <a:pPr marL="285750" indent="-285750">
              <a:buFont typeface="Arial" panose="020B0604020202020204" pitchFamily="34" charset="0"/>
              <a:buChar char="•"/>
            </a:pPr>
            <a:r>
              <a:rPr lang="el-GR" sz="1800" dirty="0"/>
              <a:t>λ</a:t>
            </a:r>
            <a:r>
              <a:rPr lang="en-US" sz="1800" dirty="0"/>
              <a:t>(</a:t>
            </a:r>
            <a:r>
              <a:rPr lang="en-US" sz="1800" dirty="0" err="1"/>
              <a:t>t|x</a:t>
            </a:r>
            <a:r>
              <a:rPr lang="en-US" sz="1800" dirty="0"/>
              <a:t>) is the hazard function</a:t>
            </a:r>
            <a:endParaRPr lang="en-US" dirty="0"/>
          </a:p>
          <a:p>
            <a:pPr marL="285750" indent="-285750">
              <a:buFont typeface="Arial" panose="020B0604020202020204" pitchFamily="34" charset="0"/>
              <a:buChar char="•"/>
            </a:pPr>
            <a:r>
              <a:rPr lang="en-US" dirty="0"/>
              <a:t>t represents time.</a:t>
            </a:r>
          </a:p>
          <a:p>
            <a:pPr marL="285750" indent="-285750">
              <a:buFont typeface="Arial" panose="020B0604020202020204" pitchFamily="34" charset="0"/>
              <a:buChar char="•"/>
            </a:pPr>
            <a:r>
              <a:rPr lang="en-US" dirty="0"/>
              <a:t>x</a:t>
            </a:r>
            <a:r>
              <a:rPr lang="en-US" baseline="-25000" dirty="0"/>
              <a:t>i </a:t>
            </a:r>
            <a:r>
              <a:rPr lang="en-US" dirty="0"/>
              <a:t>denotes a vector for each covariate we use for our model.</a:t>
            </a:r>
          </a:p>
          <a:p>
            <a:pPr marL="285750" indent="-285750">
              <a:buFont typeface="Arial" panose="020B0604020202020204" pitchFamily="34" charset="0"/>
              <a:buChar char="•"/>
            </a:pPr>
            <a:r>
              <a:rPr lang="el-GR" sz="1800" dirty="0"/>
              <a:t>β</a:t>
            </a:r>
            <a:r>
              <a:rPr lang="en-US" sz="1800" dirty="0"/>
              <a:t> is the regression coefficient vector calculated for our model.</a:t>
            </a:r>
          </a:p>
          <a:p>
            <a:pPr marL="285750" indent="-285750">
              <a:buFont typeface="Arial" panose="020B0604020202020204" pitchFamily="34" charset="0"/>
              <a:buChar char="•"/>
            </a:pPr>
            <a:r>
              <a:rPr lang="el-GR" sz="1800" b="1" dirty="0"/>
              <a:t>λ</a:t>
            </a:r>
            <a:r>
              <a:rPr lang="en-US" sz="1800" b="1" baseline="-25000" dirty="0"/>
              <a:t>0 </a:t>
            </a:r>
            <a:r>
              <a:rPr lang="en-US" dirty="0"/>
              <a:t>is the baseline hazard under initial conditions x = 0</a:t>
            </a:r>
          </a:p>
          <a:p>
            <a:pPr marL="285750" indent="-285750">
              <a:buFont typeface="Arial" panose="020B0604020202020204" pitchFamily="34" charset="0"/>
              <a:buChar char="•"/>
            </a:pPr>
            <a:r>
              <a:rPr lang="en-US" dirty="0"/>
              <a:t>Semi-parametric, linear regression model</a:t>
            </a:r>
          </a:p>
          <a:p>
            <a:pPr marL="285750" indent="-285750">
              <a:buFont typeface="Arial" panose="020B0604020202020204" pitchFamily="34" charset="0"/>
              <a:buChar char="•"/>
            </a:pPr>
            <a:r>
              <a:rPr lang="en-US" dirty="0"/>
              <a:t>Gives us a hazard function that represents the hazard</a:t>
            </a:r>
          </a:p>
        </p:txBody>
      </p:sp>
      <p:sp>
        <p:nvSpPr>
          <p:cNvPr id="7" name="TextBox 6">
            <a:extLst>
              <a:ext uri="{FF2B5EF4-FFF2-40B4-BE49-F238E27FC236}">
                <a16:creationId xmlns:a16="http://schemas.microsoft.com/office/drawing/2014/main" id="{E5546891-3B0F-8471-ACA5-4DA8C028C3F1}"/>
              </a:ext>
            </a:extLst>
          </p:cNvPr>
          <p:cNvSpPr txBox="1"/>
          <p:nvPr/>
        </p:nvSpPr>
        <p:spPr>
          <a:xfrm>
            <a:off x="7216351" y="855842"/>
            <a:ext cx="4234070" cy="954107"/>
          </a:xfrm>
          <a:prstGeom prst="rect">
            <a:avLst/>
          </a:prstGeom>
          <a:noFill/>
        </p:spPr>
        <p:txBody>
          <a:bodyPr wrap="square" rtlCol="0">
            <a:spAutoFit/>
          </a:bodyPr>
          <a:lstStyle/>
          <a:p>
            <a:r>
              <a:rPr lang="en-US" sz="2800" cap="all" spc="530" dirty="0">
                <a:latin typeface="+mj-lt"/>
                <a:ea typeface="+mj-ea"/>
                <a:cs typeface="+mj-cs"/>
              </a:rPr>
              <a:t>Kaplan-</a:t>
            </a:r>
            <a:r>
              <a:rPr lang="en-US" sz="2800" cap="all" spc="530" dirty="0" err="1">
                <a:latin typeface="+mj-lt"/>
                <a:ea typeface="+mj-ea"/>
                <a:cs typeface="+mj-cs"/>
              </a:rPr>
              <a:t>meieR</a:t>
            </a:r>
            <a:r>
              <a:rPr lang="en-US" sz="2800" cap="all" spc="530" dirty="0">
                <a:latin typeface="+mj-lt"/>
                <a:ea typeface="+mj-ea"/>
                <a:cs typeface="+mj-cs"/>
              </a:rPr>
              <a:t> method</a:t>
            </a:r>
            <a:endParaRPr lang="en-GB" sz="2800" cap="all" spc="530" dirty="0">
              <a:latin typeface="+mj-lt"/>
              <a:ea typeface="+mj-ea"/>
              <a:cs typeface="+mj-cs"/>
            </a:endParaRPr>
          </a:p>
        </p:txBody>
      </p:sp>
      <p:pic>
        <p:nvPicPr>
          <p:cNvPr id="10" name="Picture 9">
            <a:extLst>
              <a:ext uri="{FF2B5EF4-FFF2-40B4-BE49-F238E27FC236}">
                <a16:creationId xmlns:a16="http://schemas.microsoft.com/office/drawing/2014/main" id="{CEC2D976-B195-F9F0-0CBF-2369D0A77660}"/>
              </a:ext>
            </a:extLst>
          </p:cNvPr>
          <p:cNvPicPr>
            <a:picLocks noChangeAspect="1"/>
          </p:cNvPicPr>
          <p:nvPr/>
        </p:nvPicPr>
        <p:blipFill>
          <a:blip r:embed="rId2"/>
          <a:stretch>
            <a:fillRect/>
          </a:stretch>
        </p:blipFill>
        <p:spPr>
          <a:xfrm>
            <a:off x="8317073" y="1865835"/>
            <a:ext cx="2032626" cy="718744"/>
          </a:xfrm>
          <a:prstGeom prst="rect">
            <a:avLst/>
          </a:prstGeom>
        </p:spPr>
      </p:pic>
      <p:sp>
        <p:nvSpPr>
          <p:cNvPr id="11" name="TextBox 10">
            <a:extLst>
              <a:ext uri="{FF2B5EF4-FFF2-40B4-BE49-F238E27FC236}">
                <a16:creationId xmlns:a16="http://schemas.microsoft.com/office/drawing/2014/main" id="{B2725015-A127-EA48-B43B-508C800CB1A5}"/>
              </a:ext>
            </a:extLst>
          </p:cNvPr>
          <p:cNvSpPr txBox="1"/>
          <p:nvPr/>
        </p:nvSpPr>
        <p:spPr>
          <a:xfrm>
            <a:off x="7216351" y="2727291"/>
            <a:ext cx="4234070" cy="4247317"/>
          </a:xfrm>
          <a:prstGeom prst="rect">
            <a:avLst/>
          </a:prstGeom>
          <a:noFill/>
        </p:spPr>
        <p:txBody>
          <a:bodyPr wrap="square" rtlCol="0">
            <a:spAutoFit/>
          </a:bodyPr>
          <a:lstStyle/>
          <a:p>
            <a:pPr marL="285750" indent="-285750">
              <a:buFont typeface="Arial" panose="020B0604020202020204" pitchFamily="34" charset="0"/>
              <a:buChar char="•"/>
            </a:pPr>
            <a:r>
              <a:rPr lang="en-US" dirty="0"/>
              <a:t>S(t) is the survival function </a:t>
            </a:r>
          </a:p>
          <a:p>
            <a:pPr marL="285750" indent="-285750">
              <a:buFont typeface="Arial" panose="020B0604020202020204" pitchFamily="34" charset="0"/>
              <a:buChar char="•"/>
            </a:pPr>
            <a:r>
              <a:rPr lang="en-GB" dirty="0"/>
              <a:t>t is the given time at which we want to estimate survival probability</a:t>
            </a:r>
          </a:p>
          <a:p>
            <a:pPr marL="285750" indent="-285750">
              <a:buFont typeface="Arial" panose="020B0604020202020204" pitchFamily="34" charset="0"/>
              <a:buChar char="•"/>
            </a:pPr>
            <a:r>
              <a:rPr lang="en-GB" dirty="0"/>
              <a:t>For each time </a:t>
            </a:r>
            <a:r>
              <a:rPr lang="en-GB" dirty="0" err="1"/>
              <a:t>t</a:t>
            </a:r>
            <a:r>
              <a:rPr lang="en-GB" baseline="-25000" dirty="0" err="1"/>
              <a:t>i</a:t>
            </a:r>
            <a:r>
              <a:rPr lang="en-GB" baseline="-25000" dirty="0"/>
              <a:t> </a:t>
            </a:r>
            <a:r>
              <a:rPr lang="en-GB" dirty="0"/>
              <a:t>we calculate the ratio between the number of deaths that take place (d</a:t>
            </a:r>
            <a:r>
              <a:rPr lang="en-GB" baseline="-25000" dirty="0"/>
              <a:t>i</a:t>
            </a:r>
            <a:r>
              <a:rPr lang="en-GB" dirty="0"/>
              <a:t>) and the number of subjects that survive at each time (</a:t>
            </a:r>
            <a:r>
              <a:rPr lang="en-GB" dirty="0" err="1"/>
              <a:t>n</a:t>
            </a:r>
            <a:r>
              <a:rPr lang="en-GB" baseline="-25000" dirty="0" err="1"/>
              <a:t>i</a:t>
            </a:r>
            <a:r>
              <a:rPr lang="en-GB" dirty="0"/>
              <a:t>). </a:t>
            </a:r>
          </a:p>
          <a:p>
            <a:pPr marL="285750" indent="-285750">
              <a:buFont typeface="Arial" panose="020B0604020202020204" pitchFamily="34" charset="0"/>
              <a:buChar char="•"/>
            </a:pPr>
            <a:r>
              <a:rPr lang="en-GB" dirty="0"/>
              <a:t>Non-parametric statistical model</a:t>
            </a:r>
          </a:p>
          <a:p>
            <a:pPr marL="285750" indent="-285750">
              <a:buFont typeface="Arial" panose="020B0604020202020204" pitchFamily="34" charset="0"/>
              <a:buChar char="•"/>
            </a:pPr>
            <a:r>
              <a:rPr lang="en-GB" dirty="0"/>
              <a:t>Gives us the probability of survival past time t. </a:t>
            </a:r>
          </a:p>
          <a:p>
            <a:pPr marL="285750" indent="-285750">
              <a:buFont typeface="Arial" panose="020B0604020202020204" pitchFamily="34" charset="0"/>
              <a:buChar char="•"/>
            </a:pPr>
            <a:r>
              <a:rPr lang="en-GB" dirty="0"/>
              <a:t>Hazard Ratio </a:t>
            </a:r>
            <a:r>
              <a:rPr lang="en-US" sz="1800" dirty="0"/>
              <a:t>exp(</a:t>
            </a:r>
            <a:r>
              <a:rPr lang="el-GR" sz="1800" dirty="0"/>
              <a:t>β</a:t>
            </a:r>
            <a:r>
              <a:rPr lang="en-US" sz="1800" baseline="-25000" dirty="0" err="1"/>
              <a:t>i</a:t>
            </a:r>
            <a:r>
              <a:rPr lang="en-US" sz="1800" dirty="0" err="1"/>
              <a:t>x</a:t>
            </a:r>
            <a:r>
              <a:rPr lang="en-US" sz="1800" baseline="-25000" dirty="0" err="1"/>
              <a:t>i</a:t>
            </a:r>
            <a:r>
              <a:rPr lang="en-US" sz="1800" dirty="0"/>
              <a:t>) from Cox model gives the probability of death at each point of time </a:t>
            </a:r>
            <a:r>
              <a:rPr lang="en-US" sz="1800" dirty="0" err="1"/>
              <a:t>t</a:t>
            </a:r>
            <a:r>
              <a:rPr lang="en-US" sz="1800" baseline="-25000" dirty="0" err="1"/>
              <a:t>i</a:t>
            </a:r>
            <a:endParaRPr lang="en-GB" baseline="-25000" dirty="0"/>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5820123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 name="Title 1">
            <a:extLst>
              <a:ext uri="{FF2B5EF4-FFF2-40B4-BE49-F238E27FC236}">
                <a16:creationId xmlns:a16="http://schemas.microsoft.com/office/drawing/2014/main" id="{DB129B65-9BA1-BEED-AE6F-838C7E8646EE}"/>
              </a:ext>
            </a:extLst>
          </p:cNvPr>
          <p:cNvSpPr txBox="1">
            <a:spLocks/>
          </p:cNvSpPr>
          <p:nvPr/>
        </p:nvSpPr>
        <p:spPr>
          <a:xfrm>
            <a:off x="5031289" y="2690268"/>
            <a:ext cx="2129421" cy="738732"/>
          </a:xfrm>
          <a:prstGeom prst="rect">
            <a:avLst/>
          </a:prstGeom>
        </p:spPr>
        <p:txBody>
          <a:bodyPr>
            <a:normAutofit/>
          </a:bodyPr>
          <a:lst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a:lstStyle>
          <a:p>
            <a:r>
              <a:rPr lang="en-US" dirty="0"/>
              <a:t>Results</a:t>
            </a:r>
          </a:p>
        </p:txBody>
      </p:sp>
    </p:spTree>
    <p:extLst>
      <p:ext uri="{BB962C8B-B14F-4D97-AF65-F5344CB8AC3E}">
        <p14:creationId xmlns:p14="http://schemas.microsoft.com/office/powerpoint/2010/main" val="20666397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BC26738-4175-4473-A9E8-E7398917EF76}"/>
              </a:ext>
            </a:extLst>
          </p:cNvPr>
          <p:cNvSpPr txBox="1"/>
          <p:nvPr/>
        </p:nvSpPr>
        <p:spPr>
          <a:xfrm>
            <a:off x="3483933" y="262270"/>
            <a:ext cx="5224133" cy="523220"/>
          </a:xfrm>
          <a:prstGeom prst="rect">
            <a:avLst/>
          </a:prstGeom>
          <a:noFill/>
        </p:spPr>
        <p:txBody>
          <a:bodyPr wrap="square" rtlCol="0">
            <a:spAutoFit/>
          </a:bodyPr>
          <a:lstStyle/>
          <a:p>
            <a:r>
              <a:rPr lang="en-US" sz="2800" cap="all" spc="500" dirty="0">
                <a:latin typeface="+mj-lt"/>
                <a:ea typeface="+mj-ea"/>
                <a:cs typeface="+mj-cs"/>
              </a:rPr>
              <a:t>Survival Model fit</a:t>
            </a:r>
            <a:endParaRPr lang="en-GB" sz="2800" cap="all" spc="500" dirty="0">
              <a:latin typeface="+mj-lt"/>
              <a:ea typeface="+mj-ea"/>
              <a:cs typeface="+mj-cs"/>
            </a:endParaRPr>
          </a:p>
        </p:txBody>
      </p:sp>
      <p:graphicFrame>
        <p:nvGraphicFramePr>
          <p:cNvPr id="3" name="Table 3">
            <a:extLst>
              <a:ext uri="{FF2B5EF4-FFF2-40B4-BE49-F238E27FC236}">
                <a16:creationId xmlns:a16="http://schemas.microsoft.com/office/drawing/2014/main" id="{E94371E2-1E3F-9019-31D2-8B93AFDEC9D0}"/>
              </a:ext>
            </a:extLst>
          </p:cNvPr>
          <p:cNvGraphicFramePr>
            <a:graphicFrameLocks noGrp="1"/>
          </p:cNvGraphicFramePr>
          <p:nvPr>
            <p:extLst>
              <p:ext uri="{D42A27DB-BD31-4B8C-83A1-F6EECF244321}">
                <p14:modId xmlns:p14="http://schemas.microsoft.com/office/powerpoint/2010/main" val="1432461120"/>
              </p:ext>
            </p:extLst>
          </p:nvPr>
        </p:nvGraphicFramePr>
        <p:xfrm>
          <a:off x="457197" y="932826"/>
          <a:ext cx="3779876" cy="1393680"/>
        </p:xfrm>
        <a:graphic>
          <a:graphicData uri="http://schemas.openxmlformats.org/drawingml/2006/table">
            <a:tbl>
              <a:tblPr firstRow="1" bandRow="1">
                <a:tableStyleId>{5C22544A-7EE6-4342-B048-85BDC9FD1C3A}</a:tableStyleId>
              </a:tblPr>
              <a:tblGrid>
                <a:gridCol w="944969">
                  <a:extLst>
                    <a:ext uri="{9D8B030D-6E8A-4147-A177-3AD203B41FA5}">
                      <a16:colId xmlns:a16="http://schemas.microsoft.com/office/drawing/2014/main" val="669753650"/>
                    </a:ext>
                  </a:extLst>
                </a:gridCol>
                <a:gridCol w="944969">
                  <a:extLst>
                    <a:ext uri="{9D8B030D-6E8A-4147-A177-3AD203B41FA5}">
                      <a16:colId xmlns:a16="http://schemas.microsoft.com/office/drawing/2014/main" val="3445971879"/>
                    </a:ext>
                  </a:extLst>
                </a:gridCol>
                <a:gridCol w="944969">
                  <a:extLst>
                    <a:ext uri="{9D8B030D-6E8A-4147-A177-3AD203B41FA5}">
                      <a16:colId xmlns:a16="http://schemas.microsoft.com/office/drawing/2014/main" val="1034126268"/>
                    </a:ext>
                  </a:extLst>
                </a:gridCol>
                <a:gridCol w="944969">
                  <a:extLst>
                    <a:ext uri="{9D8B030D-6E8A-4147-A177-3AD203B41FA5}">
                      <a16:colId xmlns:a16="http://schemas.microsoft.com/office/drawing/2014/main" val="2278219940"/>
                    </a:ext>
                  </a:extLst>
                </a:gridCol>
              </a:tblGrid>
              <a:tr h="287449">
                <a:tc>
                  <a:txBody>
                    <a:bodyPr/>
                    <a:lstStyle/>
                    <a:p>
                      <a:r>
                        <a:rPr lang="en-US" dirty="0"/>
                        <a:t>Covariate </a:t>
                      </a:r>
                      <a:endParaRPr lang="en-GB" dirty="0"/>
                    </a:p>
                  </a:txBody>
                  <a:tcPr/>
                </a:tc>
                <a:tc>
                  <a:txBody>
                    <a:bodyPr/>
                    <a:lstStyle/>
                    <a:p>
                      <a:r>
                        <a:rPr lang="en-US" dirty="0"/>
                        <a:t>Exp(</a:t>
                      </a:r>
                      <a:r>
                        <a:rPr lang="el-GR" dirty="0"/>
                        <a:t>β</a:t>
                      </a:r>
                      <a:r>
                        <a:rPr lang="en-US" dirty="0"/>
                        <a:t>)</a:t>
                      </a:r>
                      <a:endParaRPr lang="en-GB" dirty="0"/>
                    </a:p>
                  </a:txBody>
                  <a:tcPr/>
                </a:tc>
                <a:tc>
                  <a:txBody>
                    <a:bodyPr/>
                    <a:lstStyle/>
                    <a:p>
                      <a:r>
                        <a:rPr lang="en-US" dirty="0"/>
                        <a:t>z</a:t>
                      </a:r>
                      <a:endParaRPr lang="en-GB" dirty="0"/>
                    </a:p>
                  </a:txBody>
                  <a:tcPr/>
                </a:tc>
                <a:tc>
                  <a:txBody>
                    <a:bodyPr/>
                    <a:lstStyle/>
                    <a:p>
                      <a:r>
                        <a:rPr lang="en-US" dirty="0"/>
                        <a:t>p</a:t>
                      </a:r>
                      <a:endParaRPr lang="en-GB" dirty="0"/>
                    </a:p>
                  </a:txBody>
                  <a:tcPr/>
                </a:tc>
                <a:extLst>
                  <a:ext uri="{0D108BD9-81ED-4DB2-BD59-A6C34878D82A}">
                    <a16:rowId xmlns:a16="http://schemas.microsoft.com/office/drawing/2014/main" val="1968181866"/>
                  </a:ext>
                </a:extLst>
              </a:tr>
              <a:tr h="376800">
                <a:tc>
                  <a:txBody>
                    <a:bodyPr/>
                    <a:lstStyle/>
                    <a:p>
                      <a:r>
                        <a:rPr lang="en-US" dirty="0"/>
                        <a:t>MSS</a:t>
                      </a:r>
                      <a:endParaRPr lang="en-GB" dirty="0"/>
                    </a:p>
                  </a:txBody>
                  <a:tcPr/>
                </a:tc>
                <a:tc>
                  <a:txBody>
                    <a:bodyPr/>
                    <a:lstStyle/>
                    <a:p>
                      <a:r>
                        <a:rPr lang="en-US" dirty="0"/>
                        <a:t>2.78</a:t>
                      </a:r>
                      <a:endParaRPr lang="en-GB" dirty="0"/>
                    </a:p>
                  </a:txBody>
                  <a:tcPr/>
                </a:tc>
                <a:tc>
                  <a:txBody>
                    <a:bodyPr/>
                    <a:lstStyle/>
                    <a:p>
                      <a:r>
                        <a:rPr lang="en-US" dirty="0"/>
                        <a:t>1.76</a:t>
                      </a:r>
                      <a:endParaRPr lang="en-GB" dirty="0"/>
                    </a:p>
                  </a:txBody>
                  <a:tcPr/>
                </a:tc>
                <a:tc>
                  <a:txBody>
                    <a:bodyPr/>
                    <a:lstStyle/>
                    <a:p>
                      <a:r>
                        <a:rPr lang="en-US" dirty="0"/>
                        <a:t>0.08</a:t>
                      </a:r>
                      <a:endParaRPr lang="en-GB" dirty="0"/>
                    </a:p>
                  </a:txBody>
                  <a:tcPr/>
                </a:tc>
                <a:extLst>
                  <a:ext uri="{0D108BD9-81ED-4DB2-BD59-A6C34878D82A}">
                    <a16:rowId xmlns:a16="http://schemas.microsoft.com/office/drawing/2014/main" val="607635622"/>
                  </a:ext>
                </a:extLst>
              </a:tr>
              <a:tr h="376800">
                <a:tc>
                  <a:txBody>
                    <a:bodyPr/>
                    <a:lstStyle/>
                    <a:p>
                      <a:r>
                        <a:rPr lang="en-US" dirty="0"/>
                        <a:t>MMI</a:t>
                      </a:r>
                      <a:endParaRPr lang="en-GB" dirty="0"/>
                    </a:p>
                  </a:txBody>
                  <a:tcPr/>
                </a:tc>
                <a:tc>
                  <a:txBody>
                    <a:bodyPr/>
                    <a:lstStyle/>
                    <a:p>
                      <a:r>
                        <a:rPr lang="en-US" dirty="0"/>
                        <a:t>30.20</a:t>
                      </a:r>
                      <a:endParaRPr lang="en-GB" dirty="0"/>
                    </a:p>
                  </a:txBody>
                  <a:tcPr/>
                </a:tc>
                <a:tc>
                  <a:txBody>
                    <a:bodyPr/>
                    <a:lstStyle/>
                    <a:p>
                      <a:r>
                        <a:rPr lang="en-US" dirty="0"/>
                        <a:t>2.25</a:t>
                      </a:r>
                      <a:endParaRPr lang="en-GB" dirty="0"/>
                    </a:p>
                  </a:txBody>
                  <a:tcPr/>
                </a:tc>
                <a:tc>
                  <a:txBody>
                    <a:bodyPr/>
                    <a:lstStyle/>
                    <a:p>
                      <a:r>
                        <a:rPr lang="en-US" dirty="0"/>
                        <a:t>0.02</a:t>
                      </a:r>
                      <a:endParaRPr lang="en-GB" dirty="0"/>
                    </a:p>
                  </a:txBody>
                  <a:tcPr/>
                </a:tc>
                <a:extLst>
                  <a:ext uri="{0D108BD9-81ED-4DB2-BD59-A6C34878D82A}">
                    <a16:rowId xmlns:a16="http://schemas.microsoft.com/office/drawing/2014/main" val="2735170766"/>
                  </a:ext>
                </a:extLst>
              </a:tr>
            </a:tbl>
          </a:graphicData>
        </a:graphic>
      </p:graphicFrame>
      <p:pic>
        <p:nvPicPr>
          <p:cNvPr id="5" name="Picture 4" descr="Chart, rectangle, box and whisker chart&#10;&#10;Description automatically generated">
            <a:extLst>
              <a:ext uri="{FF2B5EF4-FFF2-40B4-BE49-F238E27FC236}">
                <a16:creationId xmlns:a16="http://schemas.microsoft.com/office/drawing/2014/main" id="{0B362F7A-6AA9-46BE-028C-9465C2ACAE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0880" y="3109155"/>
            <a:ext cx="5413923" cy="3325119"/>
          </a:xfrm>
          <a:prstGeom prst="rect">
            <a:avLst/>
          </a:prstGeom>
        </p:spPr>
      </p:pic>
      <p:sp>
        <p:nvSpPr>
          <p:cNvPr id="6" name="TextBox 5">
            <a:extLst>
              <a:ext uri="{FF2B5EF4-FFF2-40B4-BE49-F238E27FC236}">
                <a16:creationId xmlns:a16="http://schemas.microsoft.com/office/drawing/2014/main" id="{E721B0B1-06D2-8D0E-AC97-7B38949A0ED6}"/>
              </a:ext>
            </a:extLst>
          </p:cNvPr>
          <p:cNvSpPr txBox="1"/>
          <p:nvPr/>
        </p:nvSpPr>
        <p:spPr>
          <a:xfrm>
            <a:off x="255180" y="2473842"/>
            <a:ext cx="5160337" cy="3539430"/>
          </a:xfrm>
          <a:prstGeom prst="rect">
            <a:avLst/>
          </a:prstGeom>
          <a:noFill/>
        </p:spPr>
        <p:txBody>
          <a:bodyPr wrap="square" rtlCol="0">
            <a:spAutoFit/>
          </a:bodyPr>
          <a:lstStyle/>
          <a:p>
            <a:pPr marL="285750" indent="-285750">
              <a:buFont typeface="Arial" panose="020B0604020202020204" pitchFamily="34" charset="0"/>
              <a:buChar char="•"/>
            </a:pPr>
            <a:r>
              <a:rPr lang="en-US" sz="1600" dirty="0"/>
              <a:t>The HR value of both models is &gt; 0 indicating both covariates are risk factors negatively effecting survival. </a:t>
            </a:r>
          </a:p>
          <a:p>
            <a:pPr marL="285750" indent="-285750">
              <a:buFont typeface="Arial" panose="020B0604020202020204" pitchFamily="34" charset="0"/>
              <a:buChar char="•"/>
            </a:pPr>
            <a:r>
              <a:rPr lang="en-US" sz="1600" dirty="0"/>
              <a:t> HR of MMI is much higher than MSS implying the severity captured by that covariate has a much stronger correlation with disease hazard.</a:t>
            </a:r>
          </a:p>
          <a:p>
            <a:pPr marL="285750" indent="-285750">
              <a:buFont typeface="Arial" panose="020B0604020202020204" pitchFamily="34" charset="0"/>
              <a:buChar char="•"/>
            </a:pPr>
            <a:r>
              <a:rPr lang="en-US" sz="1600" dirty="0"/>
              <a:t>MMI had a higher z-value than MSS indicating its </a:t>
            </a:r>
            <a:r>
              <a:rPr lang="el-GR" sz="1600" dirty="0"/>
              <a:t>β</a:t>
            </a:r>
            <a:r>
              <a:rPr lang="en-US" sz="1600" dirty="0"/>
              <a:t> coefficient is more statistically different from 0 and has a stronger effect on patient survival.</a:t>
            </a:r>
          </a:p>
          <a:p>
            <a:pPr marL="285750" indent="-285750">
              <a:buFont typeface="Arial" panose="020B0604020202020204" pitchFamily="34" charset="0"/>
              <a:buChar char="•"/>
            </a:pPr>
            <a:r>
              <a:rPr lang="en-US" sz="1600" dirty="0"/>
              <a:t>In survival modeling p&lt;=0.05 is considered </a:t>
            </a:r>
            <a:r>
              <a:rPr lang="en-US" sz="1600" dirty="0" err="1"/>
              <a:t>significnat</a:t>
            </a:r>
            <a:endParaRPr lang="en-US" sz="1600" dirty="0"/>
          </a:p>
          <a:p>
            <a:pPr marL="285750" indent="-285750">
              <a:buFont typeface="Arial" panose="020B0604020202020204" pitchFamily="34" charset="0"/>
              <a:buChar char="•"/>
            </a:pPr>
            <a:r>
              <a:rPr lang="en-US" sz="1600" dirty="0"/>
              <a:t>Only the model fitted using MMI covariate showed statistically significant effect on patient survival (p=0.02).</a:t>
            </a:r>
          </a:p>
        </p:txBody>
      </p:sp>
      <p:sp>
        <p:nvSpPr>
          <p:cNvPr id="7" name="TextBox 6">
            <a:extLst>
              <a:ext uri="{FF2B5EF4-FFF2-40B4-BE49-F238E27FC236}">
                <a16:creationId xmlns:a16="http://schemas.microsoft.com/office/drawing/2014/main" id="{95C5136A-3A0D-A393-6573-445CDD5C4BFF}"/>
              </a:ext>
            </a:extLst>
          </p:cNvPr>
          <p:cNvSpPr txBox="1"/>
          <p:nvPr/>
        </p:nvSpPr>
        <p:spPr>
          <a:xfrm>
            <a:off x="6320880" y="916271"/>
            <a:ext cx="5413923" cy="2062103"/>
          </a:xfrm>
          <a:prstGeom prst="rect">
            <a:avLst/>
          </a:prstGeom>
          <a:noFill/>
        </p:spPr>
        <p:txBody>
          <a:bodyPr wrap="square" rtlCol="0">
            <a:spAutoFit/>
          </a:bodyPr>
          <a:lstStyle/>
          <a:p>
            <a:pPr marL="285750" indent="-285750">
              <a:buFont typeface="Arial" panose="020B0604020202020204" pitchFamily="34" charset="0"/>
              <a:buChar char="•"/>
            </a:pPr>
            <a:r>
              <a:rPr lang="en-US" sz="1600" dirty="0"/>
              <a:t>95% Confidence intervals of each model </a:t>
            </a:r>
          </a:p>
          <a:p>
            <a:pPr marL="285750" indent="-285750">
              <a:buFont typeface="Arial" panose="020B0604020202020204" pitchFamily="34" charset="0"/>
              <a:buChar char="•"/>
            </a:pPr>
            <a:r>
              <a:rPr lang="en-US" sz="1600" dirty="0"/>
              <a:t>MMI showed much larger confidence interval indicating more uncertainty in estimating the associated HR but shows statistical significance as null value of HR = 1 is not in the interval</a:t>
            </a:r>
          </a:p>
          <a:p>
            <a:pPr marL="285750" indent="-285750">
              <a:buFont typeface="Arial" panose="020B0604020202020204" pitchFamily="34" charset="0"/>
              <a:buChar char="•"/>
            </a:pPr>
            <a:r>
              <a:rPr lang="en-US" sz="1600" dirty="0"/>
              <a:t>MSS has a shorter interval indicating greater precision in HR estimation but does not show significance as it fails to reject the null value. </a:t>
            </a:r>
            <a:endParaRPr lang="en-GB" sz="1600" dirty="0"/>
          </a:p>
        </p:txBody>
      </p:sp>
    </p:spTree>
    <p:extLst>
      <p:ext uri="{BB962C8B-B14F-4D97-AF65-F5344CB8AC3E}">
        <p14:creationId xmlns:p14="http://schemas.microsoft.com/office/powerpoint/2010/main" val="3425539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p&#10;&#10;Description automatically generated">
            <a:extLst>
              <a:ext uri="{FF2B5EF4-FFF2-40B4-BE49-F238E27FC236}">
                <a16:creationId xmlns:a16="http://schemas.microsoft.com/office/drawing/2014/main" id="{E2D0283D-AEBC-B8C5-9C4C-EF3B8E2BB0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25451" y="3322193"/>
            <a:ext cx="2440888" cy="2921377"/>
          </a:xfrm>
          <a:prstGeom prst="rect">
            <a:avLst/>
          </a:prstGeom>
          <a:ln>
            <a:solidFill>
              <a:schemeClr val="tx1"/>
            </a:solidFill>
          </a:ln>
        </p:spPr>
      </p:pic>
      <p:pic>
        <p:nvPicPr>
          <p:cNvPr id="7" name="Picture 6" descr="A picture containing chart&#10;&#10;Description automatically generated">
            <a:extLst>
              <a:ext uri="{FF2B5EF4-FFF2-40B4-BE49-F238E27FC236}">
                <a16:creationId xmlns:a16="http://schemas.microsoft.com/office/drawing/2014/main" id="{10DCD9F7-B854-3699-A5E7-71CD50CBC9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5451" y="450569"/>
            <a:ext cx="2440888" cy="2739431"/>
          </a:xfrm>
          <a:prstGeom prst="rect">
            <a:avLst/>
          </a:prstGeom>
          <a:ln>
            <a:solidFill>
              <a:schemeClr val="tx1"/>
            </a:solidFill>
          </a:ln>
        </p:spPr>
      </p:pic>
      <p:pic>
        <p:nvPicPr>
          <p:cNvPr id="9" name="Picture 8">
            <a:extLst>
              <a:ext uri="{FF2B5EF4-FFF2-40B4-BE49-F238E27FC236}">
                <a16:creationId xmlns:a16="http://schemas.microsoft.com/office/drawing/2014/main" id="{7BC35863-03A5-1806-EC8D-B991FDDE08E2}"/>
              </a:ext>
            </a:extLst>
          </p:cNvPr>
          <p:cNvPicPr>
            <a:picLocks noChangeAspect="1"/>
          </p:cNvPicPr>
          <p:nvPr/>
        </p:nvPicPr>
        <p:blipFill>
          <a:blip r:embed="rId4"/>
          <a:stretch>
            <a:fillRect/>
          </a:stretch>
        </p:blipFill>
        <p:spPr>
          <a:xfrm>
            <a:off x="1024117" y="1861503"/>
            <a:ext cx="2431731" cy="2921378"/>
          </a:xfrm>
          <a:prstGeom prst="rect">
            <a:avLst/>
          </a:prstGeom>
          <a:ln>
            <a:solidFill>
              <a:schemeClr val="tx1"/>
            </a:solidFill>
          </a:ln>
        </p:spPr>
      </p:pic>
      <p:sp>
        <p:nvSpPr>
          <p:cNvPr id="10" name="Arrow: Right 9">
            <a:extLst>
              <a:ext uri="{FF2B5EF4-FFF2-40B4-BE49-F238E27FC236}">
                <a16:creationId xmlns:a16="http://schemas.microsoft.com/office/drawing/2014/main" id="{C2E3807C-07D2-C381-D85B-8E35422DE0A8}"/>
              </a:ext>
            </a:extLst>
          </p:cNvPr>
          <p:cNvSpPr/>
          <p:nvPr/>
        </p:nvSpPr>
        <p:spPr>
          <a:xfrm>
            <a:off x="3678540" y="3190000"/>
            <a:ext cx="921381" cy="2879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1" name="Arrow: Right 10">
            <a:extLst>
              <a:ext uri="{FF2B5EF4-FFF2-40B4-BE49-F238E27FC236}">
                <a16:creationId xmlns:a16="http://schemas.microsoft.com/office/drawing/2014/main" id="{17200EFA-720A-7EAA-511C-A50EC4643D45}"/>
              </a:ext>
            </a:extLst>
          </p:cNvPr>
          <p:cNvSpPr/>
          <p:nvPr/>
        </p:nvSpPr>
        <p:spPr>
          <a:xfrm>
            <a:off x="7587661" y="3199153"/>
            <a:ext cx="921381" cy="2879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graphicFrame>
        <p:nvGraphicFramePr>
          <p:cNvPr id="12" name="Table 12">
            <a:extLst>
              <a:ext uri="{FF2B5EF4-FFF2-40B4-BE49-F238E27FC236}">
                <a16:creationId xmlns:a16="http://schemas.microsoft.com/office/drawing/2014/main" id="{EA33E1AE-E275-11AE-AA86-11EB87AC6DCC}"/>
              </a:ext>
            </a:extLst>
          </p:cNvPr>
          <p:cNvGraphicFramePr>
            <a:graphicFrameLocks noGrp="1"/>
          </p:cNvGraphicFramePr>
          <p:nvPr>
            <p:extLst>
              <p:ext uri="{D42A27DB-BD31-4B8C-83A1-F6EECF244321}">
                <p14:modId xmlns:p14="http://schemas.microsoft.com/office/powerpoint/2010/main" val="380247702"/>
              </p:ext>
            </p:extLst>
          </p:nvPr>
        </p:nvGraphicFramePr>
        <p:xfrm>
          <a:off x="8830364" y="2808864"/>
          <a:ext cx="2920218" cy="830530"/>
        </p:xfrm>
        <a:graphic>
          <a:graphicData uri="http://schemas.openxmlformats.org/drawingml/2006/table">
            <a:tbl>
              <a:tblPr firstRow="1" bandRow="1">
                <a:tableStyleId>{5C22544A-7EE6-4342-B048-85BDC9FD1C3A}</a:tableStyleId>
              </a:tblPr>
              <a:tblGrid>
                <a:gridCol w="1460109">
                  <a:extLst>
                    <a:ext uri="{9D8B030D-6E8A-4147-A177-3AD203B41FA5}">
                      <a16:colId xmlns:a16="http://schemas.microsoft.com/office/drawing/2014/main" val="1973860893"/>
                    </a:ext>
                  </a:extLst>
                </a:gridCol>
                <a:gridCol w="1460109">
                  <a:extLst>
                    <a:ext uri="{9D8B030D-6E8A-4147-A177-3AD203B41FA5}">
                      <a16:colId xmlns:a16="http://schemas.microsoft.com/office/drawing/2014/main" val="1188474697"/>
                    </a:ext>
                  </a:extLst>
                </a:gridCol>
              </a:tblGrid>
              <a:tr h="418036">
                <a:tc>
                  <a:txBody>
                    <a:bodyPr/>
                    <a:lstStyle/>
                    <a:p>
                      <a:pPr algn="ctr"/>
                      <a:r>
                        <a:rPr lang="en-US" sz="1200" dirty="0"/>
                        <a:t>Survival Duration (months)</a:t>
                      </a:r>
                      <a:endParaRPr lang="en-GB" sz="1200" dirty="0"/>
                    </a:p>
                  </a:txBody>
                  <a:tcPr/>
                </a:tc>
                <a:tc>
                  <a:txBody>
                    <a:bodyPr/>
                    <a:lstStyle/>
                    <a:p>
                      <a:pPr algn="ctr"/>
                      <a:r>
                        <a:rPr lang="en-US" sz="1200" dirty="0"/>
                        <a:t>Predicted survival  (months)</a:t>
                      </a:r>
                      <a:endParaRPr lang="en-GB" sz="1200" dirty="0"/>
                    </a:p>
                  </a:txBody>
                  <a:tcPr/>
                </a:tc>
                <a:extLst>
                  <a:ext uri="{0D108BD9-81ED-4DB2-BD59-A6C34878D82A}">
                    <a16:rowId xmlns:a16="http://schemas.microsoft.com/office/drawing/2014/main" val="730884225"/>
                  </a:ext>
                </a:extLst>
              </a:tr>
              <a:tr h="373330">
                <a:tc>
                  <a:txBody>
                    <a:bodyPr/>
                    <a:lstStyle/>
                    <a:p>
                      <a:pPr algn="ctr"/>
                      <a:r>
                        <a:rPr lang="en-US" dirty="0"/>
                        <a:t>76.47</a:t>
                      </a:r>
                      <a:endParaRPr lang="en-GB" dirty="0"/>
                    </a:p>
                  </a:txBody>
                  <a:tcPr/>
                </a:tc>
                <a:tc>
                  <a:txBody>
                    <a:bodyPr/>
                    <a:lstStyle/>
                    <a:p>
                      <a:pPr algn="ctr"/>
                      <a:r>
                        <a:rPr lang="en-US" dirty="0"/>
                        <a:t>51.35</a:t>
                      </a:r>
                      <a:endParaRPr lang="en-GB" dirty="0"/>
                    </a:p>
                  </a:txBody>
                  <a:tcPr/>
                </a:tc>
                <a:extLst>
                  <a:ext uri="{0D108BD9-81ED-4DB2-BD59-A6C34878D82A}">
                    <a16:rowId xmlns:a16="http://schemas.microsoft.com/office/drawing/2014/main" val="3685950169"/>
                  </a:ext>
                </a:extLst>
              </a:tr>
            </a:tbl>
          </a:graphicData>
        </a:graphic>
      </p:graphicFrame>
      <p:sp>
        <p:nvSpPr>
          <p:cNvPr id="13" name="TextBox 12">
            <a:extLst>
              <a:ext uri="{FF2B5EF4-FFF2-40B4-BE49-F238E27FC236}">
                <a16:creationId xmlns:a16="http://schemas.microsoft.com/office/drawing/2014/main" id="{F72AA376-B1EB-E28C-8DBF-E2229C9CA463}"/>
              </a:ext>
            </a:extLst>
          </p:cNvPr>
          <p:cNvSpPr txBox="1"/>
          <p:nvPr/>
        </p:nvSpPr>
        <p:spPr>
          <a:xfrm>
            <a:off x="901147" y="5065774"/>
            <a:ext cx="2941983" cy="646331"/>
          </a:xfrm>
          <a:prstGeom prst="rect">
            <a:avLst/>
          </a:prstGeom>
          <a:noFill/>
        </p:spPr>
        <p:txBody>
          <a:bodyPr wrap="square" rtlCol="0">
            <a:spAutoFit/>
          </a:bodyPr>
          <a:lstStyle/>
          <a:p>
            <a:pPr algn="ctr"/>
            <a:r>
              <a:rPr lang="en-US" dirty="0"/>
              <a:t>Breast tissue biopsy slide image</a:t>
            </a:r>
            <a:endParaRPr lang="en-GB" dirty="0"/>
          </a:p>
        </p:txBody>
      </p:sp>
      <p:sp>
        <p:nvSpPr>
          <p:cNvPr id="14" name="TextBox 13">
            <a:extLst>
              <a:ext uri="{FF2B5EF4-FFF2-40B4-BE49-F238E27FC236}">
                <a16:creationId xmlns:a16="http://schemas.microsoft.com/office/drawing/2014/main" id="{5FFB7814-38C1-2733-15E8-FD7943DA9BBE}"/>
              </a:ext>
            </a:extLst>
          </p:cNvPr>
          <p:cNvSpPr txBox="1"/>
          <p:nvPr/>
        </p:nvSpPr>
        <p:spPr>
          <a:xfrm>
            <a:off x="9169623" y="3680222"/>
            <a:ext cx="2241699" cy="369332"/>
          </a:xfrm>
          <a:prstGeom prst="rect">
            <a:avLst/>
          </a:prstGeom>
          <a:noFill/>
        </p:spPr>
        <p:txBody>
          <a:bodyPr wrap="square" rtlCol="0">
            <a:spAutoFit/>
          </a:bodyPr>
          <a:lstStyle/>
          <a:p>
            <a:pPr algn="ctr"/>
            <a:r>
              <a:rPr lang="en-US" dirty="0"/>
              <a:t>Survival Prediction</a:t>
            </a:r>
            <a:endParaRPr lang="en-GB" dirty="0"/>
          </a:p>
        </p:txBody>
      </p:sp>
      <p:sp>
        <p:nvSpPr>
          <p:cNvPr id="15" name="TextBox 14">
            <a:extLst>
              <a:ext uri="{FF2B5EF4-FFF2-40B4-BE49-F238E27FC236}">
                <a16:creationId xmlns:a16="http://schemas.microsoft.com/office/drawing/2014/main" id="{FB5C1E20-DE73-7905-382D-32A752384858}"/>
              </a:ext>
            </a:extLst>
          </p:cNvPr>
          <p:cNvSpPr txBox="1"/>
          <p:nvPr/>
        </p:nvSpPr>
        <p:spPr>
          <a:xfrm>
            <a:off x="7266339" y="4459715"/>
            <a:ext cx="1453591" cy="923330"/>
          </a:xfrm>
          <a:prstGeom prst="rect">
            <a:avLst/>
          </a:prstGeom>
          <a:noFill/>
        </p:spPr>
        <p:txBody>
          <a:bodyPr wrap="square" rtlCol="0">
            <a:spAutoFit/>
          </a:bodyPr>
          <a:lstStyle/>
          <a:p>
            <a:pPr algn="ctr"/>
            <a:r>
              <a:rPr lang="en-US" dirty="0"/>
              <a:t>Malignancy Spread Score</a:t>
            </a:r>
            <a:endParaRPr lang="en-GB" dirty="0"/>
          </a:p>
        </p:txBody>
      </p:sp>
      <p:sp>
        <p:nvSpPr>
          <p:cNvPr id="16" name="TextBox 15">
            <a:extLst>
              <a:ext uri="{FF2B5EF4-FFF2-40B4-BE49-F238E27FC236}">
                <a16:creationId xmlns:a16="http://schemas.microsoft.com/office/drawing/2014/main" id="{860C62B8-092F-001A-1A9B-C85F170A1B23}"/>
              </a:ext>
            </a:extLst>
          </p:cNvPr>
          <p:cNvSpPr txBox="1"/>
          <p:nvPr/>
        </p:nvSpPr>
        <p:spPr>
          <a:xfrm>
            <a:off x="7171364" y="1296453"/>
            <a:ext cx="1659000" cy="923330"/>
          </a:xfrm>
          <a:prstGeom prst="rect">
            <a:avLst/>
          </a:prstGeom>
          <a:noFill/>
        </p:spPr>
        <p:txBody>
          <a:bodyPr wrap="square" rtlCol="0">
            <a:spAutoFit/>
          </a:bodyPr>
          <a:lstStyle/>
          <a:p>
            <a:pPr algn="ctr"/>
            <a:r>
              <a:rPr lang="en-US" dirty="0"/>
              <a:t>Mean Malignant Intensity</a:t>
            </a:r>
            <a:endParaRPr lang="en-GB" dirty="0"/>
          </a:p>
        </p:txBody>
      </p:sp>
      <p:sp>
        <p:nvSpPr>
          <p:cNvPr id="17" name="TextBox 16">
            <a:extLst>
              <a:ext uri="{FF2B5EF4-FFF2-40B4-BE49-F238E27FC236}">
                <a16:creationId xmlns:a16="http://schemas.microsoft.com/office/drawing/2014/main" id="{04A03B19-A0F9-16E1-3864-0CBC3B2421F1}"/>
              </a:ext>
            </a:extLst>
          </p:cNvPr>
          <p:cNvSpPr txBox="1"/>
          <p:nvPr/>
        </p:nvSpPr>
        <p:spPr>
          <a:xfrm>
            <a:off x="3524599" y="2882223"/>
            <a:ext cx="1232100" cy="307777"/>
          </a:xfrm>
          <a:prstGeom prst="rect">
            <a:avLst/>
          </a:prstGeom>
          <a:noFill/>
        </p:spPr>
        <p:txBody>
          <a:bodyPr wrap="square" rtlCol="0">
            <a:spAutoFit/>
          </a:bodyPr>
          <a:lstStyle/>
          <a:p>
            <a:pPr algn="ctr"/>
            <a:r>
              <a:rPr lang="en-US" sz="1400" dirty="0"/>
              <a:t>Classification</a:t>
            </a:r>
            <a:endParaRPr lang="en-GB" sz="1400" dirty="0"/>
          </a:p>
        </p:txBody>
      </p:sp>
      <p:sp>
        <p:nvSpPr>
          <p:cNvPr id="18" name="TextBox 17">
            <a:extLst>
              <a:ext uri="{FF2B5EF4-FFF2-40B4-BE49-F238E27FC236}">
                <a16:creationId xmlns:a16="http://schemas.microsoft.com/office/drawing/2014/main" id="{B03A19F4-1570-7CEF-6392-B12D3BC4EDC2}"/>
              </a:ext>
            </a:extLst>
          </p:cNvPr>
          <p:cNvSpPr txBox="1"/>
          <p:nvPr/>
        </p:nvSpPr>
        <p:spPr>
          <a:xfrm>
            <a:off x="7432301" y="2858565"/>
            <a:ext cx="1232100" cy="307777"/>
          </a:xfrm>
          <a:prstGeom prst="rect">
            <a:avLst/>
          </a:prstGeom>
          <a:noFill/>
        </p:spPr>
        <p:txBody>
          <a:bodyPr wrap="square" rtlCol="0">
            <a:spAutoFit/>
          </a:bodyPr>
          <a:lstStyle/>
          <a:p>
            <a:pPr algn="ctr"/>
            <a:r>
              <a:rPr lang="en-US" sz="1400" dirty="0"/>
              <a:t>Regression</a:t>
            </a:r>
            <a:endParaRPr lang="en-GB" sz="1400" dirty="0"/>
          </a:p>
        </p:txBody>
      </p:sp>
    </p:spTree>
    <p:extLst>
      <p:ext uri="{BB962C8B-B14F-4D97-AF65-F5344CB8AC3E}">
        <p14:creationId xmlns:p14="http://schemas.microsoft.com/office/powerpoint/2010/main" val="37808762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24177A-A7CB-CEFC-AE1C-79FC75BB7181}"/>
              </a:ext>
            </a:extLst>
          </p:cNvPr>
          <p:cNvSpPr txBox="1"/>
          <p:nvPr/>
        </p:nvSpPr>
        <p:spPr>
          <a:xfrm>
            <a:off x="1524572" y="177704"/>
            <a:ext cx="9682717" cy="461665"/>
          </a:xfrm>
          <a:prstGeom prst="rect">
            <a:avLst/>
          </a:prstGeom>
          <a:noFill/>
        </p:spPr>
        <p:txBody>
          <a:bodyPr wrap="square" rtlCol="0">
            <a:spAutoFit/>
          </a:bodyPr>
          <a:lstStyle/>
          <a:p>
            <a:r>
              <a:rPr lang="en-US" sz="2400" cap="all" spc="500" dirty="0">
                <a:latin typeface="+mj-lt"/>
                <a:ea typeface="+mj-ea"/>
                <a:cs typeface="+mj-cs"/>
              </a:rPr>
              <a:t>Survival time prediction evaluation</a:t>
            </a:r>
            <a:endParaRPr lang="en-GB" sz="2400" cap="all" spc="500" dirty="0">
              <a:latin typeface="+mj-lt"/>
              <a:ea typeface="+mj-ea"/>
              <a:cs typeface="+mj-cs"/>
            </a:endParaRPr>
          </a:p>
        </p:txBody>
      </p:sp>
      <p:sp>
        <p:nvSpPr>
          <p:cNvPr id="3" name="TextBox 2">
            <a:extLst>
              <a:ext uri="{FF2B5EF4-FFF2-40B4-BE49-F238E27FC236}">
                <a16:creationId xmlns:a16="http://schemas.microsoft.com/office/drawing/2014/main" id="{D3A880DC-3003-DC06-D9D7-ED7B3B856E63}"/>
              </a:ext>
            </a:extLst>
          </p:cNvPr>
          <p:cNvSpPr txBox="1"/>
          <p:nvPr/>
        </p:nvSpPr>
        <p:spPr>
          <a:xfrm>
            <a:off x="772633" y="897748"/>
            <a:ext cx="5777024" cy="369332"/>
          </a:xfrm>
          <a:prstGeom prst="rect">
            <a:avLst/>
          </a:prstGeom>
          <a:noFill/>
        </p:spPr>
        <p:txBody>
          <a:bodyPr wrap="square" rtlCol="0">
            <a:spAutoFit/>
          </a:bodyPr>
          <a:lstStyle/>
          <a:p>
            <a:pPr marL="285750" indent="-285750">
              <a:buFont typeface="Arial" panose="020B0604020202020204" pitchFamily="34" charset="0"/>
              <a:buChar char="•"/>
            </a:pPr>
            <a:r>
              <a:rPr lang="en-US" dirty="0"/>
              <a:t>5-fold cross validation results: </a:t>
            </a:r>
          </a:p>
        </p:txBody>
      </p:sp>
      <p:graphicFrame>
        <p:nvGraphicFramePr>
          <p:cNvPr id="4" name="Table 4">
            <a:extLst>
              <a:ext uri="{FF2B5EF4-FFF2-40B4-BE49-F238E27FC236}">
                <a16:creationId xmlns:a16="http://schemas.microsoft.com/office/drawing/2014/main" id="{CC1C25AA-A981-F1BC-F440-61F24FBD185A}"/>
              </a:ext>
            </a:extLst>
          </p:cNvPr>
          <p:cNvGraphicFramePr>
            <a:graphicFrameLocks noGrp="1"/>
          </p:cNvGraphicFramePr>
          <p:nvPr>
            <p:extLst>
              <p:ext uri="{D42A27DB-BD31-4B8C-83A1-F6EECF244321}">
                <p14:modId xmlns:p14="http://schemas.microsoft.com/office/powerpoint/2010/main" val="3556915693"/>
              </p:ext>
            </p:extLst>
          </p:nvPr>
        </p:nvGraphicFramePr>
        <p:xfrm>
          <a:off x="772632" y="1285450"/>
          <a:ext cx="5777025" cy="1371600"/>
        </p:xfrm>
        <a:graphic>
          <a:graphicData uri="http://schemas.openxmlformats.org/drawingml/2006/table">
            <a:tbl>
              <a:tblPr firstRow="1" bandRow="1">
                <a:tableStyleId>{5C22544A-7EE6-4342-B048-85BDC9FD1C3A}</a:tableStyleId>
              </a:tblPr>
              <a:tblGrid>
                <a:gridCol w="1925675">
                  <a:extLst>
                    <a:ext uri="{9D8B030D-6E8A-4147-A177-3AD203B41FA5}">
                      <a16:colId xmlns:a16="http://schemas.microsoft.com/office/drawing/2014/main" val="1644406658"/>
                    </a:ext>
                  </a:extLst>
                </a:gridCol>
                <a:gridCol w="1925675">
                  <a:extLst>
                    <a:ext uri="{9D8B030D-6E8A-4147-A177-3AD203B41FA5}">
                      <a16:colId xmlns:a16="http://schemas.microsoft.com/office/drawing/2014/main" val="1216650787"/>
                    </a:ext>
                  </a:extLst>
                </a:gridCol>
                <a:gridCol w="1925675">
                  <a:extLst>
                    <a:ext uri="{9D8B030D-6E8A-4147-A177-3AD203B41FA5}">
                      <a16:colId xmlns:a16="http://schemas.microsoft.com/office/drawing/2014/main" val="2987162152"/>
                    </a:ext>
                  </a:extLst>
                </a:gridCol>
              </a:tblGrid>
              <a:tr h="569611">
                <a:tc>
                  <a:txBody>
                    <a:bodyPr/>
                    <a:lstStyle/>
                    <a:p>
                      <a:r>
                        <a:rPr lang="en-US" dirty="0"/>
                        <a:t>Covariate</a:t>
                      </a:r>
                      <a:endParaRPr lang="en-GB" dirty="0"/>
                    </a:p>
                  </a:txBody>
                  <a:tcPr/>
                </a:tc>
                <a:tc>
                  <a:txBody>
                    <a:bodyPr/>
                    <a:lstStyle/>
                    <a:p>
                      <a:r>
                        <a:rPr lang="en-US" dirty="0"/>
                        <a:t>Mean RMSE (months)</a:t>
                      </a:r>
                      <a:endParaRPr lang="en-GB" dirty="0"/>
                    </a:p>
                  </a:txBody>
                  <a:tcPr/>
                </a:tc>
                <a:tc>
                  <a:txBody>
                    <a:bodyPr/>
                    <a:lstStyle/>
                    <a:p>
                      <a:r>
                        <a:rPr lang="en-US" dirty="0"/>
                        <a:t>+/- Std deviation (months)</a:t>
                      </a:r>
                      <a:endParaRPr lang="en-GB" dirty="0"/>
                    </a:p>
                  </a:txBody>
                  <a:tcPr/>
                </a:tc>
                <a:extLst>
                  <a:ext uri="{0D108BD9-81ED-4DB2-BD59-A6C34878D82A}">
                    <a16:rowId xmlns:a16="http://schemas.microsoft.com/office/drawing/2014/main" val="1948933333"/>
                  </a:ext>
                </a:extLst>
              </a:tr>
              <a:tr h="330013">
                <a:tc>
                  <a:txBody>
                    <a:bodyPr/>
                    <a:lstStyle/>
                    <a:p>
                      <a:r>
                        <a:rPr lang="en-US" dirty="0"/>
                        <a:t>MMI</a:t>
                      </a:r>
                      <a:endParaRPr lang="en-GB" dirty="0"/>
                    </a:p>
                  </a:txBody>
                  <a:tcPr/>
                </a:tc>
                <a:tc>
                  <a:txBody>
                    <a:bodyPr/>
                    <a:lstStyle/>
                    <a:p>
                      <a:r>
                        <a:rPr lang="en-US" dirty="0"/>
                        <a:t>47.08</a:t>
                      </a:r>
                      <a:endParaRPr lang="en-GB" dirty="0"/>
                    </a:p>
                  </a:txBody>
                  <a:tcPr/>
                </a:tc>
                <a:tc>
                  <a:txBody>
                    <a:bodyPr/>
                    <a:lstStyle/>
                    <a:p>
                      <a:r>
                        <a:rPr lang="en-US" dirty="0"/>
                        <a:t>29.02</a:t>
                      </a:r>
                      <a:endParaRPr lang="en-GB" dirty="0"/>
                    </a:p>
                  </a:txBody>
                  <a:tcPr/>
                </a:tc>
                <a:extLst>
                  <a:ext uri="{0D108BD9-81ED-4DB2-BD59-A6C34878D82A}">
                    <a16:rowId xmlns:a16="http://schemas.microsoft.com/office/drawing/2014/main" val="1026882153"/>
                  </a:ext>
                </a:extLst>
              </a:tr>
              <a:tr h="330013">
                <a:tc>
                  <a:txBody>
                    <a:bodyPr/>
                    <a:lstStyle/>
                    <a:p>
                      <a:r>
                        <a:rPr lang="en-US" dirty="0"/>
                        <a:t>MSS</a:t>
                      </a:r>
                      <a:endParaRPr lang="en-GB" dirty="0"/>
                    </a:p>
                  </a:txBody>
                  <a:tcPr/>
                </a:tc>
                <a:tc>
                  <a:txBody>
                    <a:bodyPr/>
                    <a:lstStyle/>
                    <a:p>
                      <a:r>
                        <a:rPr lang="en-US" dirty="0"/>
                        <a:t>47.13</a:t>
                      </a:r>
                      <a:endParaRPr lang="en-GB" dirty="0"/>
                    </a:p>
                  </a:txBody>
                  <a:tcPr/>
                </a:tc>
                <a:tc>
                  <a:txBody>
                    <a:bodyPr/>
                    <a:lstStyle/>
                    <a:p>
                      <a:r>
                        <a:rPr lang="en-US" dirty="0"/>
                        <a:t>29.00</a:t>
                      </a:r>
                      <a:endParaRPr lang="en-GB" dirty="0"/>
                    </a:p>
                  </a:txBody>
                  <a:tcPr/>
                </a:tc>
                <a:extLst>
                  <a:ext uri="{0D108BD9-81ED-4DB2-BD59-A6C34878D82A}">
                    <a16:rowId xmlns:a16="http://schemas.microsoft.com/office/drawing/2014/main" val="4055006732"/>
                  </a:ext>
                </a:extLst>
              </a:tr>
            </a:tbl>
          </a:graphicData>
        </a:graphic>
      </p:graphicFrame>
      <p:pic>
        <p:nvPicPr>
          <p:cNvPr id="6" name="Picture 5" descr="Chart, scatter chart&#10;&#10;Description automatically generated">
            <a:extLst>
              <a:ext uri="{FF2B5EF4-FFF2-40B4-BE49-F238E27FC236}">
                <a16:creationId xmlns:a16="http://schemas.microsoft.com/office/drawing/2014/main" id="{A78533FE-5719-B873-3A68-40E613B92C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97478" y="3904186"/>
            <a:ext cx="3701479" cy="2776110"/>
          </a:xfrm>
          <a:prstGeom prst="rect">
            <a:avLst/>
          </a:prstGeom>
        </p:spPr>
      </p:pic>
      <p:pic>
        <p:nvPicPr>
          <p:cNvPr id="8" name="Picture 7" descr="Chart, scatter chart&#10;&#10;Description automatically generated">
            <a:extLst>
              <a:ext uri="{FF2B5EF4-FFF2-40B4-BE49-F238E27FC236}">
                <a16:creationId xmlns:a16="http://schemas.microsoft.com/office/drawing/2014/main" id="{01DAE28B-016B-F420-A3DE-83936E345D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7479" y="1128076"/>
            <a:ext cx="3701479" cy="2776109"/>
          </a:xfrm>
          <a:prstGeom prst="rect">
            <a:avLst/>
          </a:prstGeom>
        </p:spPr>
      </p:pic>
      <p:pic>
        <p:nvPicPr>
          <p:cNvPr id="10" name="Picture 9" descr="Chart, line chart&#10;&#10;Description automatically generated">
            <a:extLst>
              <a:ext uri="{FF2B5EF4-FFF2-40B4-BE49-F238E27FC236}">
                <a16:creationId xmlns:a16="http://schemas.microsoft.com/office/drawing/2014/main" id="{9FF63935-C3F0-360B-DBF1-96AE043B6C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1983" y="3482973"/>
            <a:ext cx="4146698" cy="3204905"/>
          </a:xfrm>
          <a:prstGeom prst="rect">
            <a:avLst/>
          </a:prstGeom>
        </p:spPr>
      </p:pic>
      <p:sp>
        <p:nvSpPr>
          <p:cNvPr id="11" name="TextBox 10">
            <a:extLst>
              <a:ext uri="{FF2B5EF4-FFF2-40B4-BE49-F238E27FC236}">
                <a16:creationId xmlns:a16="http://schemas.microsoft.com/office/drawing/2014/main" id="{457FED1C-A8AE-95AF-5A89-B2903E81B2F2}"/>
              </a:ext>
            </a:extLst>
          </p:cNvPr>
          <p:cNvSpPr txBox="1"/>
          <p:nvPr/>
        </p:nvSpPr>
        <p:spPr>
          <a:xfrm>
            <a:off x="588907" y="3059668"/>
            <a:ext cx="5777024" cy="369332"/>
          </a:xfrm>
          <a:prstGeom prst="rect">
            <a:avLst/>
          </a:prstGeom>
          <a:noFill/>
        </p:spPr>
        <p:txBody>
          <a:bodyPr wrap="square" rtlCol="0">
            <a:spAutoFit/>
          </a:bodyPr>
          <a:lstStyle/>
          <a:p>
            <a:pPr marL="285750" indent="-285750">
              <a:buFont typeface="Arial" panose="020B0604020202020204" pitchFamily="34" charset="0"/>
              <a:buChar char="•"/>
            </a:pPr>
            <a:r>
              <a:rPr lang="en-US" dirty="0"/>
              <a:t>Effect of increasing data on prediction RMSE</a:t>
            </a:r>
          </a:p>
        </p:txBody>
      </p:sp>
    </p:spTree>
    <p:extLst>
      <p:ext uri="{BB962C8B-B14F-4D97-AF65-F5344CB8AC3E}">
        <p14:creationId xmlns:p14="http://schemas.microsoft.com/office/powerpoint/2010/main" val="16480107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F72DE1-F744-9BED-8E7B-D0BEE83C092F}"/>
              </a:ext>
            </a:extLst>
          </p:cNvPr>
          <p:cNvSpPr txBox="1"/>
          <p:nvPr/>
        </p:nvSpPr>
        <p:spPr>
          <a:xfrm>
            <a:off x="1063248" y="144369"/>
            <a:ext cx="9859927" cy="646331"/>
          </a:xfrm>
          <a:prstGeom prst="rect">
            <a:avLst/>
          </a:prstGeom>
          <a:noFill/>
        </p:spPr>
        <p:txBody>
          <a:bodyPr wrap="square" rtlCol="0">
            <a:spAutoFit/>
          </a:bodyPr>
          <a:lstStyle/>
          <a:p>
            <a:r>
              <a:rPr lang="en-US" cap="all" spc="500" dirty="0">
                <a:latin typeface="+mj-lt"/>
                <a:ea typeface="+mj-ea"/>
                <a:cs typeface="+mj-cs"/>
              </a:rPr>
              <a:t>Breast cancer detection performance – qualitative evaluation</a:t>
            </a:r>
            <a:endParaRPr lang="en-GB" cap="all" spc="500" dirty="0">
              <a:latin typeface="+mj-lt"/>
              <a:ea typeface="+mj-ea"/>
              <a:cs typeface="+mj-cs"/>
            </a:endParaRPr>
          </a:p>
        </p:txBody>
      </p:sp>
      <p:pic>
        <p:nvPicPr>
          <p:cNvPr id="4" name="Picture 3" descr="A picture containing chart&#10;&#10;Description automatically generated">
            <a:extLst>
              <a:ext uri="{FF2B5EF4-FFF2-40B4-BE49-F238E27FC236}">
                <a16:creationId xmlns:a16="http://schemas.microsoft.com/office/drawing/2014/main" id="{169B7A56-E341-ECA3-4182-3B0D22CC3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5645" y="1127560"/>
            <a:ext cx="2631806" cy="2622189"/>
          </a:xfrm>
          <a:prstGeom prst="rect">
            <a:avLst/>
          </a:prstGeom>
        </p:spPr>
      </p:pic>
      <p:pic>
        <p:nvPicPr>
          <p:cNvPr id="6" name="Picture 5" descr="Map&#10;&#10;Description automatically generated">
            <a:extLst>
              <a:ext uri="{FF2B5EF4-FFF2-40B4-BE49-F238E27FC236}">
                <a16:creationId xmlns:a16="http://schemas.microsoft.com/office/drawing/2014/main" id="{A15830E3-6CA9-3BD3-6F2B-7DB449C6BD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2731" y="3745378"/>
            <a:ext cx="2037634" cy="2452068"/>
          </a:xfrm>
          <a:prstGeom prst="rect">
            <a:avLst/>
          </a:prstGeom>
        </p:spPr>
      </p:pic>
      <p:sp>
        <p:nvSpPr>
          <p:cNvPr id="20" name="TextBox 19">
            <a:extLst>
              <a:ext uri="{FF2B5EF4-FFF2-40B4-BE49-F238E27FC236}">
                <a16:creationId xmlns:a16="http://schemas.microsoft.com/office/drawing/2014/main" id="{3A8E765E-BE95-2C7E-52C9-1E00131A7104}"/>
              </a:ext>
            </a:extLst>
          </p:cNvPr>
          <p:cNvSpPr txBox="1"/>
          <p:nvPr/>
        </p:nvSpPr>
        <p:spPr>
          <a:xfrm>
            <a:off x="510354" y="6308698"/>
            <a:ext cx="5148442" cy="369332"/>
          </a:xfrm>
          <a:prstGeom prst="rect">
            <a:avLst/>
          </a:prstGeom>
          <a:noFill/>
        </p:spPr>
        <p:txBody>
          <a:bodyPr wrap="square" rtlCol="0">
            <a:spAutoFit/>
          </a:bodyPr>
          <a:lstStyle/>
          <a:p>
            <a:r>
              <a:rPr lang="en-US" dirty="0"/>
              <a:t>Recorded survival duration: 6.47 months</a:t>
            </a:r>
            <a:endParaRPr lang="en-GB" dirty="0"/>
          </a:p>
        </p:txBody>
      </p:sp>
      <p:pic>
        <p:nvPicPr>
          <p:cNvPr id="21" name="Picture 20" descr="Map&#10;&#10;Description automatically generated">
            <a:extLst>
              <a:ext uri="{FF2B5EF4-FFF2-40B4-BE49-F238E27FC236}">
                <a16:creationId xmlns:a16="http://schemas.microsoft.com/office/drawing/2014/main" id="{438E5E66-1411-40FF-E5E9-5109178158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53524" y="3867767"/>
            <a:ext cx="3222435" cy="2207290"/>
          </a:xfrm>
          <a:prstGeom prst="rect">
            <a:avLst/>
          </a:prstGeom>
        </p:spPr>
      </p:pic>
      <p:pic>
        <p:nvPicPr>
          <p:cNvPr id="22" name="Picture 21" descr="Map&#10;&#10;Description automatically generated">
            <a:extLst>
              <a:ext uri="{FF2B5EF4-FFF2-40B4-BE49-F238E27FC236}">
                <a16:creationId xmlns:a16="http://schemas.microsoft.com/office/drawing/2014/main" id="{61000781-2108-5A43-993F-8E37DF237C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54673" y="1099783"/>
            <a:ext cx="3097617" cy="2649966"/>
          </a:xfrm>
          <a:prstGeom prst="rect">
            <a:avLst/>
          </a:prstGeom>
        </p:spPr>
      </p:pic>
      <p:sp>
        <p:nvSpPr>
          <p:cNvPr id="23" name="TextBox 22">
            <a:extLst>
              <a:ext uri="{FF2B5EF4-FFF2-40B4-BE49-F238E27FC236}">
                <a16:creationId xmlns:a16="http://schemas.microsoft.com/office/drawing/2014/main" id="{65F42EC9-6982-BE9E-A750-ACF6D6051243}"/>
              </a:ext>
            </a:extLst>
          </p:cNvPr>
          <p:cNvSpPr txBox="1"/>
          <p:nvPr/>
        </p:nvSpPr>
        <p:spPr>
          <a:xfrm>
            <a:off x="7191146" y="6306489"/>
            <a:ext cx="4547193" cy="369332"/>
          </a:xfrm>
          <a:prstGeom prst="rect">
            <a:avLst/>
          </a:prstGeom>
          <a:noFill/>
        </p:spPr>
        <p:txBody>
          <a:bodyPr wrap="square" rtlCol="0">
            <a:spAutoFit/>
          </a:bodyPr>
          <a:lstStyle/>
          <a:p>
            <a:r>
              <a:rPr lang="en-US" dirty="0"/>
              <a:t>Recorded survival duration: 128.98 months</a:t>
            </a:r>
            <a:endParaRPr lang="en-GB" dirty="0"/>
          </a:p>
        </p:txBody>
      </p:sp>
    </p:spTree>
    <p:extLst>
      <p:ext uri="{BB962C8B-B14F-4D97-AF65-F5344CB8AC3E}">
        <p14:creationId xmlns:p14="http://schemas.microsoft.com/office/powerpoint/2010/main" val="25844894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2C1E9881-4754-C874-D2E2-FEC8B6BCF2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860" y="503541"/>
            <a:ext cx="3462087" cy="2670173"/>
          </a:xfrm>
          <a:prstGeom prst="rect">
            <a:avLst/>
          </a:prstGeom>
        </p:spPr>
      </p:pic>
      <p:pic>
        <p:nvPicPr>
          <p:cNvPr id="7" name="Picture 6" descr="Map&#10;&#10;Description automatically generated">
            <a:extLst>
              <a:ext uri="{FF2B5EF4-FFF2-40B4-BE49-F238E27FC236}">
                <a16:creationId xmlns:a16="http://schemas.microsoft.com/office/drawing/2014/main" id="{D5ECF25D-59D0-7F71-6F91-412C874E54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5973" y="3173714"/>
            <a:ext cx="3090678" cy="2724917"/>
          </a:xfrm>
          <a:prstGeom prst="rect">
            <a:avLst/>
          </a:prstGeom>
        </p:spPr>
      </p:pic>
      <p:pic>
        <p:nvPicPr>
          <p:cNvPr id="9" name="Picture 8" descr="A picture containing map&#10;&#10;Description automatically generated">
            <a:extLst>
              <a:ext uri="{FF2B5EF4-FFF2-40B4-BE49-F238E27FC236}">
                <a16:creationId xmlns:a16="http://schemas.microsoft.com/office/drawing/2014/main" id="{85071062-83D9-97B9-BD23-58CA572E86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15840" y="503542"/>
            <a:ext cx="3512142" cy="2742882"/>
          </a:xfrm>
          <a:prstGeom prst="rect">
            <a:avLst/>
          </a:prstGeom>
        </p:spPr>
      </p:pic>
      <p:pic>
        <p:nvPicPr>
          <p:cNvPr id="11" name="Picture 10" descr="Map&#10;&#10;Description automatically generated">
            <a:extLst>
              <a:ext uri="{FF2B5EF4-FFF2-40B4-BE49-F238E27FC236}">
                <a16:creationId xmlns:a16="http://schemas.microsoft.com/office/drawing/2014/main" id="{0CAED450-B83C-86E1-CB7F-B2EFCD5437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86559" y="3246424"/>
            <a:ext cx="3467944" cy="2582733"/>
          </a:xfrm>
          <a:prstGeom prst="rect">
            <a:avLst/>
          </a:prstGeom>
        </p:spPr>
      </p:pic>
      <p:sp>
        <p:nvSpPr>
          <p:cNvPr id="12" name="TextBox 11">
            <a:extLst>
              <a:ext uri="{FF2B5EF4-FFF2-40B4-BE49-F238E27FC236}">
                <a16:creationId xmlns:a16="http://schemas.microsoft.com/office/drawing/2014/main" id="{900DEF3C-EDF6-A7DD-6026-4A71F03266E0}"/>
              </a:ext>
            </a:extLst>
          </p:cNvPr>
          <p:cNvSpPr txBox="1"/>
          <p:nvPr/>
        </p:nvSpPr>
        <p:spPr>
          <a:xfrm>
            <a:off x="637955" y="5968041"/>
            <a:ext cx="4068726" cy="369332"/>
          </a:xfrm>
          <a:prstGeom prst="rect">
            <a:avLst/>
          </a:prstGeom>
          <a:noFill/>
        </p:spPr>
        <p:txBody>
          <a:bodyPr wrap="square" rtlCol="0">
            <a:spAutoFit/>
          </a:bodyPr>
          <a:lstStyle/>
          <a:p>
            <a:r>
              <a:rPr lang="en-US" dirty="0"/>
              <a:t>Recorded survival time: 17.21 months</a:t>
            </a:r>
            <a:endParaRPr lang="en-GB" dirty="0"/>
          </a:p>
        </p:txBody>
      </p:sp>
      <p:sp>
        <p:nvSpPr>
          <p:cNvPr id="13" name="TextBox 12">
            <a:extLst>
              <a:ext uri="{FF2B5EF4-FFF2-40B4-BE49-F238E27FC236}">
                <a16:creationId xmlns:a16="http://schemas.microsoft.com/office/drawing/2014/main" id="{29036978-FF75-543F-925C-9E0651E21D64}"/>
              </a:ext>
            </a:extLst>
          </p:cNvPr>
          <p:cNvSpPr txBox="1"/>
          <p:nvPr/>
        </p:nvSpPr>
        <p:spPr>
          <a:xfrm>
            <a:off x="7586168" y="5968041"/>
            <a:ext cx="4251414" cy="369332"/>
          </a:xfrm>
          <a:prstGeom prst="rect">
            <a:avLst/>
          </a:prstGeom>
          <a:noFill/>
        </p:spPr>
        <p:txBody>
          <a:bodyPr wrap="square" rtlCol="0">
            <a:spAutoFit/>
          </a:bodyPr>
          <a:lstStyle/>
          <a:p>
            <a:r>
              <a:rPr lang="en-US" dirty="0"/>
              <a:t>Recorded survival time: 216.59 months</a:t>
            </a:r>
            <a:endParaRPr lang="en-GB" dirty="0"/>
          </a:p>
        </p:txBody>
      </p:sp>
    </p:spTree>
    <p:extLst>
      <p:ext uri="{BB962C8B-B14F-4D97-AF65-F5344CB8AC3E}">
        <p14:creationId xmlns:p14="http://schemas.microsoft.com/office/powerpoint/2010/main" val="11173626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6D857F-43FB-8660-274E-EFB29C86811A}"/>
              </a:ext>
            </a:extLst>
          </p:cNvPr>
          <p:cNvSpPr txBox="1"/>
          <p:nvPr/>
        </p:nvSpPr>
        <p:spPr>
          <a:xfrm>
            <a:off x="4437320" y="2905780"/>
            <a:ext cx="3317359" cy="523220"/>
          </a:xfrm>
          <a:prstGeom prst="rect">
            <a:avLst/>
          </a:prstGeom>
          <a:noFill/>
        </p:spPr>
        <p:txBody>
          <a:bodyPr wrap="square" rtlCol="0">
            <a:spAutoFit/>
          </a:bodyPr>
          <a:lstStyle/>
          <a:p>
            <a:r>
              <a:rPr lang="en-US" sz="2800" cap="all" spc="500" dirty="0">
                <a:latin typeface="+mj-lt"/>
                <a:ea typeface="+mj-ea"/>
                <a:cs typeface="+mj-cs"/>
              </a:rPr>
              <a:t>Conclusion</a:t>
            </a:r>
            <a:endParaRPr lang="en-GB" sz="2800" cap="all" spc="500" dirty="0">
              <a:latin typeface="+mj-lt"/>
              <a:ea typeface="+mj-ea"/>
              <a:cs typeface="+mj-cs"/>
            </a:endParaRPr>
          </a:p>
        </p:txBody>
      </p:sp>
    </p:spTree>
    <p:extLst>
      <p:ext uri="{BB962C8B-B14F-4D97-AF65-F5344CB8AC3E}">
        <p14:creationId xmlns:p14="http://schemas.microsoft.com/office/powerpoint/2010/main" val="31899494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9E602A-4E52-4FDB-F10A-8DEB4AA73276}"/>
              </a:ext>
            </a:extLst>
          </p:cNvPr>
          <p:cNvSpPr txBox="1"/>
          <p:nvPr/>
        </p:nvSpPr>
        <p:spPr>
          <a:xfrm>
            <a:off x="1350334" y="723014"/>
            <a:ext cx="9661451" cy="5355312"/>
          </a:xfrm>
          <a:prstGeom prst="rect">
            <a:avLst/>
          </a:prstGeom>
          <a:noFill/>
        </p:spPr>
        <p:txBody>
          <a:bodyPr wrap="square" rtlCol="0">
            <a:spAutoFit/>
          </a:bodyPr>
          <a:lstStyle/>
          <a:p>
            <a:r>
              <a:rPr lang="en-US" dirty="0"/>
              <a:t>Diagnostic stage:</a:t>
            </a:r>
          </a:p>
          <a:p>
            <a:pPr marL="285750" indent="-285750">
              <a:buFont typeface="Arial" panose="020B0604020202020204" pitchFamily="34" charset="0"/>
              <a:buChar char="•"/>
            </a:pPr>
            <a:r>
              <a:rPr lang="en-US" dirty="0"/>
              <a:t>Internal validation on PCAM data showed up 70% accuracy in malignancy classification.</a:t>
            </a:r>
          </a:p>
          <a:p>
            <a:pPr marL="285750" indent="-285750">
              <a:buFont typeface="Arial" panose="020B0604020202020204" pitchFamily="34" charset="0"/>
              <a:buChar char="•"/>
            </a:pPr>
            <a:r>
              <a:rPr lang="en-US" dirty="0"/>
              <a:t>Despite no quantitative way to evaluate classification performance on TCGA breast samples without pathologist verification, we qualitatively showed that the predicted metastases matches the corresponding survival duration recorded for each sample. High severity predictions correspond to low survival and vice versa.</a:t>
            </a:r>
          </a:p>
          <a:p>
            <a:pPr marL="285750" indent="-285750">
              <a:buFont typeface="Arial" panose="020B0604020202020204" pitchFamily="34" charset="0"/>
              <a:buChar char="•"/>
            </a:pPr>
            <a:r>
              <a:rPr lang="en-US" dirty="0"/>
              <a:t>Learning of breast metastases acquired from lymph node tissue can be transferred to identify metastases in breast tissue to a reasonable degree.</a:t>
            </a:r>
          </a:p>
          <a:p>
            <a:pPr marL="285750" indent="-285750">
              <a:buFont typeface="Arial" panose="020B0604020202020204" pitchFamily="34" charset="0"/>
              <a:buChar char="•"/>
            </a:pPr>
            <a:endParaRPr lang="en-US" dirty="0"/>
          </a:p>
          <a:p>
            <a:r>
              <a:rPr lang="en-US" dirty="0"/>
              <a:t>Prognostic stage:</a:t>
            </a:r>
          </a:p>
          <a:p>
            <a:pPr marL="285750" indent="-285750">
              <a:buFont typeface="Arial" panose="020B0604020202020204" pitchFamily="34" charset="0"/>
              <a:buChar char="•"/>
            </a:pPr>
            <a:r>
              <a:rPr lang="en-US" dirty="0"/>
              <a:t>Correlation between image-based features and patient survival was not strong enough to viably use WSIs in exact prognosis estimation without additional clinical data.</a:t>
            </a:r>
          </a:p>
          <a:p>
            <a:pPr marL="285750" indent="-285750">
              <a:buFont typeface="Arial" panose="020B0604020202020204" pitchFamily="34" charset="0"/>
              <a:buChar char="•"/>
            </a:pPr>
            <a:r>
              <a:rPr lang="en-US" dirty="0"/>
              <a:t>This is because patient survival is influenced by several external factors, which univariate hazard models cannot characterize accurately. </a:t>
            </a:r>
          </a:p>
          <a:p>
            <a:pPr marL="285750" indent="-285750">
              <a:buFont typeface="Arial" panose="020B0604020202020204" pitchFamily="34" charset="0"/>
              <a:buChar char="•"/>
            </a:pPr>
            <a:r>
              <a:rPr lang="en-US" dirty="0"/>
              <a:t>It can, however, predict the general trend in survival based on metastases severity which can provide a rough, initial baseline to allow prioritizing high-risk cases for treatment. </a:t>
            </a:r>
          </a:p>
          <a:p>
            <a:pPr marL="285750" indent="-285750">
              <a:buFont typeface="Arial" panose="020B0604020202020204" pitchFamily="34" charset="0"/>
              <a:buChar char="•"/>
            </a:pPr>
            <a:r>
              <a:rPr lang="en-US" dirty="0"/>
              <a:t>Thus, our original goal to minimize delays in the prognostic workflow can still be achieved using WSIs. It can be further improved using multivariate hazard models and including basic clinical data that does not require extensive testing to collect. </a:t>
            </a:r>
          </a:p>
        </p:txBody>
      </p:sp>
    </p:spTree>
    <p:extLst>
      <p:ext uri="{BB962C8B-B14F-4D97-AF65-F5344CB8AC3E}">
        <p14:creationId xmlns:p14="http://schemas.microsoft.com/office/powerpoint/2010/main" val="3158670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78B1B-B9ED-6092-1A17-496D411D7703}"/>
              </a:ext>
            </a:extLst>
          </p:cNvPr>
          <p:cNvSpPr>
            <a:spLocks noGrp="1"/>
          </p:cNvSpPr>
          <p:nvPr>
            <p:ph type="title"/>
          </p:nvPr>
        </p:nvSpPr>
        <p:spPr>
          <a:xfrm>
            <a:off x="921026" y="2774156"/>
            <a:ext cx="10349947" cy="1309687"/>
          </a:xfrm>
        </p:spPr>
        <p:txBody>
          <a:bodyPr>
            <a:normAutofit/>
          </a:bodyPr>
          <a:lstStyle/>
          <a:p>
            <a:pPr algn="ctr"/>
            <a:r>
              <a:rPr lang="en-US" dirty="0"/>
              <a:t>What is the motivation behind doing our project?</a:t>
            </a:r>
            <a:endParaRPr lang="en-GB" dirty="0"/>
          </a:p>
        </p:txBody>
      </p:sp>
    </p:spTree>
    <p:extLst>
      <p:ext uri="{BB962C8B-B14F-4D97-AF65-F5344CB8AC3E}">
        <p14:creationId xmlns:p14="http://schemas.microsoft.com/office/powerpoint/2010/main" val="1551211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CC5680B-60C7-7AE4-B68A-44A7CD5663B1}"/>
              </a:ext>
            </a:extLst>
          </p:cNvPr>
          <p:cNvPicPr>
            <a:picLocks noChangeAspect="1"/>
          </p:cNvPicPr>
          <p:nvPr/>
        </p:nvPicPr>
        <p:blipFill rotWithShape="1">
          <a:blip r:embed="rId2"/>
          <a:srcRect b="45557"/>
          <a:stretch/>
        </p:blipFill>
        <p:spPr>
          <a:xfrm>
            <a:off x="2205650" y="5257855"/>
            <a:ext cx="7780699" cy="1419068"/>
          </a:xfrm>
          <a:prstGeom prst="rect">
            <a:avLst/>
          </a:prstGeom>
          <a:noFill/>
        </p:spPr>
      </p:pic>
      <p:pic>
        <p:nvPicPr>
          <p:cNvPr id="5" name="Picture 4">
            <a:extLst>
              <a:ext uri="{FF2B5EF4-FFF2-40B4-BE49-F238E27FC236}">
                <a16:creationId xmlns:a16="http://schemas.microsoft.com/office/drawing/2014/main" id="{F96F2CB6-6F5B-CCCB-BFC4-55C592F6439F}"/>
              </a:ext>
            </a:extLst>
          </p:cNvPr>
          <p:cNvPicPr>
            <a:picLocks noChangeAspect="1"/>
          </p:cNvPicPr>
          <p:nvPr/>
        </p:nvPicPr>
        <p:blipFill>
          <a:blip r:embed="rId3"/>
          <a:stretch>
            <a:fillRect/>
          </a:stretch>
        </p:blipFill>
        <p:spPr>
          <a:xfrm>
            <a:off x="456099" y="3429000"/>
            <a:ext cx="11279800" cy="1776569"/>
          </a:xfrm>
          <a:prstGeom prst="rect">
            <a:avLst/>
          </a:prstGeom>
          <a:noFill/>
        </p:spPr>
      </p:pic>
      <p:sp>
        <p:nvSpPr>
          <p:cNvPr id="9" name="TextBox 8">
            <a:extLst>
              <a:ext uri="{FF2B5EF4-FFF2-40B4-BE49-F238E27FC236}">
                <a16:creationId xmlns:a16="http://schemas.microsoft.com/office/drawing/2014/main" id="{CEA6A4FC-B3BB-DA85-E666-593B3291127B}"/>
              </a:ext>
            </a:extLst>
          </p:cNvPr>
          <p:cNvSpPr txBox="1"/>
          <p:nvPr/>
        </p:nvSpPr>
        <p:spPr>
          <a:xfrm>
            <a:off x="364434" y="3071878"/>
            <a:ext cx="4936436" cy="369332"/>
          </a:xfrm>
          <a:prstGeom prst="rect">
            <a:avLst/>
          </a:prstGeom>
          <a:noFill/>
        </p:spPr>
        <p:txBody>
          <a:bodyPr wrap="square" rtlCol="0">
            <a:spAutoFit/>
          </a:bodyPr>
          <a:lstStyle/>
          <a:p>
            <a:r>
              <a:rPr lang="en-US" b="1" dirty="0"/>
              <a:t>Clinical data collected for prognosis estimation</a:t>
            </a:r>
            <a:endParaRPr lang="en-GB" b="1" dirty="0"/>
          </a:p>
        </p:txBody>
      </p:sp>
      <p:grpSp>
        <p:nvGrpSpPr>
          <p:cNvPr id="13" name="Group 12">
            <a:extLst>
              <a:ext uri="{FF2B5EF4-FFF2-40B4-BE49-F238E27FC236}">
                <a16:creationId xmlns:a16="http://schemas.microsoft.com/office/drawing/2014/main" id="{8AE7FED2-171C-344A-67DF-1FBFE8CC11F7}"/>
              </a:ext>
            </a:extLst>
          </p:cNvPr>
          <p:cNvGrpSpPr/>
          <p:nvPr/>
        </p:nvGrpSpPr>
        <p:grpSpPr>
          <a:xfrm>
            <a:off x="2567034" y="25880"/>
            <a:ext cx="7057929" cy="3007645"/>
            <a:chOff x="2567034" y="25880"/>
            <a:chExt cx="7057929" cy="3007645"/>
          </a:xfrm>
        </p:grpSpPr>
        <p:pic>
          <p:nvPicPr>
            <p:cNvPr id="2050" name="Picture 2" descr="Conventional histopathology workflow for breast cancer diagnosis and... |  Download Scientific Diagram">
              <a:extLst>
                <a:ext uri="{FF2B5EF4-FFF2-40B4-BE49-F238E27FC236}">
                  <a16:creationId xmlns:a16="http://schemas.microsoft.com/office/drawing/2014/main" id="{1048712A-A975-E7A3-9FE3-3D7E5AD9E65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72" b="1"/>
            <a:stretch/>
          </p:blipFill>
          <p:spPr bwMode="auto">
            <a:xfrm>
              <a:off x="2567034" y="364434"/>
              <a:ext cx="7057929" cy="266909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1DEB378-F1E2-B2F1-3BD8-A22BC8D50CC3}"/>
                </a:ext>
              </a:extLst>
            </p:cNvPr>
            <p:cNvSpPr txBox="1"/>
            <p:nvPr/>
          </p:nvSpPr>
          <p:spPr>
            <a:xfrm>
              <a:off x="2567034" y="25880"/>
              <a:ext cx="2491409" cy="369332"/>
            </a:xfrm>
            <a:prstGeom prst="rect">
              <a:avLst/>
            </a:prstGeom>
            <a:noFill/>
          </p:spPr>
          <p:txBody>
            <a:bodyPr wrap="square" rtlCol="0">
              <a:spAutoFit/>
            </a:bodyPr>
            <a:lstStyle/>
            <a:p>
              <a:r>
                <a:rPr lang="en-US" b="1" dirty="0"/>
                <a:t>Diagnostic workflow</a:t>
              </a:r>
              <a:endParaRPr lang="en-GB" b="1" dirty="0"/>
            </a:p>
          </p:txBody>
        </p:sp>
        <p:sp>
          <p:nvSpPr>
            <p:cNvPr id="10" name="Rectangle 9">
              <a:extLst>
                <a:ext uri="{FF2B5EF4-FFF2-40B4-BE49-F238E27FC236}">
                  <a16:creationId xmlns:a16="http://schemas.microsoft.com/office/drawing/2014/main" id="{41874AB9-3239-0EB3-5D97-92C61CE9C9E7}"/>
                </a:ext>
              </a:extLst>
            </p:cNvPr>
            <p:cNvSpPr/>
            <p:nvPr/>
          </p:nvSpPr>
          <p:spPr>
            <a:xfrm>
              <a:off x="3657601" y="1228005"/>
              <a:ext cx="596348" cy="2297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90CF852A-0589-6709-1CE5-7C648A433359}"/>
                </a:ext>
              </a:extLst>
            </p:cNvPr>
            <p:cNvSpPr/>
            <p:nvPr/>
          </p:nvSpPr>
          <p:spPr>
            <a:xfrm>
              <a:off x="5718314" y="1228005"/>
              <a:ext cx="596348" cy="2297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71492D26-7C67-8614-E495-3AD249D8B2B2}"/>
                </a:ext>
              </a:extLst>
            </p:cNvPr>
            <p:cNvSpPr/>
            <p:nvPr/>
          </p:nvSpPr>
          <p:spPr>
            <a:xfrm>
              <a:off x="7639879" y="1228005"/>
              <a:ext cx="596348" cy="2297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6915090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10 Open-source Whole-Slide Image Viewers and Analysis Programs; Redefining  Digital Pathology">
            <a:extLst>
              <a:ext uri="{FF2B5EF4-FFF2-40B4-BE49-F238E27FC236}">
                <a16:creationId xmlns:a16="http://schemas.microsoft.com/office/drawing/2014/main" id="{8D06A5E4-2B75-B883-CCB2-1D64E73874F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338" r="19994" b="3"/>
          <a:stretch/>
        </p:blipFill>
        <p:spPr bwMode="auto">
          <a:xfrm>
            <a:off x="471944" y="555217"/>
            <a:ext cx="4268712" cy="3339221"/>
          </a:xfrm>
          <a:prstGeom prst="rect">
            <a:avLst/>
          </a:prstGeom>
          <a:solidFill>
            <a:srgbClr val="FFFFFF"/>
          </a:solidFill>
        </p:spPr>
      </p:pic>
      <p:pic>
        <p:nvPicPr>
          <p:cNvPr id="5" name="Picture 4">
            <a:extLst>
              <a:ext uri="{FF2B5EF4-FFF2-40B4-BE49-F238E27FC236}">
                <a16:creationId xmlns:a16="http://schemas.microsoft.com/office/drawing/2014/main" id="{214F8E59-37DB-BA66-4E97-BFBBBC976403}"/>
              </a:ext>
            </a:extLst>
          </p:cNvPr>
          <p:cNvPicPr>
            <a:picLocks noChangeAspect="1"/>
          </p:cNvPicPr>
          <p:nvPr/>
        </p:nvPicPr>
        <p:blipFill rotWithShape="1">
          <a:blip r:embed="rId3"/>
          <a:srcRect l="17940" r="8473" b="4"/>
          <a:stretch/>
        </p:blipFill>
        <p:spPr>
          <a:xfrm>
            <a:off x="477507" y="4074019"/>
            <a:ext cx="2048359" cy="2226786"/>
          </a:xfrm>
          <a:prstGeom prst="rect">
            <a:avLst/>
          </a:prstGeom>
          <a:noFill/>
        </p:spPr>
      </p:pic>
      <p:pic>
        <p:nvPicPr>
          <p:cNvPr id="3" name="Picture 2">
            <a:extLst>
              <a:ext uri="{FF2B5EF4-FFF2-40B4-BE49-F238E27FC236}">
                <a16:creationId xmlns:a16="http://schemas.microsoft.com/office/drawing/2014/main" id="{43708750-A236-D3C6-C7E0-E09FCF7FB7D8}"/>
              </a:ext>
            </a:extLst>
          </p:cNvPr>
          <p:cNvPicPr>
            <a:picLocks noChangeAspect="1"/>
          </p:cNvPicPr>
          <p:nvPr/>
        </p:nvPicPr>
        <p:blipFill rotWithShape="1">
          <a:blip r:embed="rId4"/>
          <a:srcRect l="789" r="8666" b="-3"/>
          <a:stretch/>
        </p:blipFill>
        <p:spPr>
          <a:xfrm>
            <a:off x="2686733" y="4072045"/>
            <a:ext cx="2053923" cy="2228761"/>
          </a:xfrm>
          <a:prstGeom prst="rect">
            <a:avLst/>
          </a:prstGeom>
          <a:noFill/>
        </p:spPr>
      </p:pic>
      <p:pic>
        <p:nvPicPr>
          <p:cNvPr id="3076" name="Picture 4" descr="Whole Slide Imaging - Reveal Biosciecnes">
            <a:extLst>
              <a:ext uri="{FF2B5EF4-FFF2-40B4-BE49-F238E27FC236}">
                <a16:creationId xmlns:a16="http://schemas.microsoft.com/office/drawing/2014/main" id="{EE601D3B-968E-0105-F23E-B3E82BF0F6E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26172" b="-2"/>
          <a:stretch/>
        </p:blipFill>
        <p:spPr bwMode="auto">
          <a:xfrm>
            <a:off x="4933183" y="555218"/>
            <a:ext cx="6786873" cy="5745588"/>
          </a:xfrm>
          <a:prstGeom prst="rect">
            <a:avLst/>
          </a:prstGeom>
          <a:solidFill>
            <a:srgbClr val="FFFFFF"/>
          </a:solidFill>
        </p:spPr>
      </p:pic>
      <p:sp>
        <p:nvSpPr>
          <p:cNvPr id="6" name="TextBox 5">
            <a:extLst>
              <a:ext uri="{FF2B5EF4-FFF2-40B4-BE49-F238E27FC236}">
                <a16:creationId xmlns:a16="http://schemas.microsoft.com/office/drawing/2014/main" id="{0E24BD5C-C861-F78D-4D71-076DB6A26018}"/>
              </a:ext>
            </a:extLst>
          </p:cNvPr>
          <p:cNvSpPr txBox="1"/>
          <p:nvPr/>
        </p:nvSpPr>
        <p:spPr>
          <a:xfrm>
            <a:off x="391510" y="96095"/>
            <a:ext cx="4268712" cy="369332"/>
          </a:xfrm>
          <a:prstGeom prst="rect">
            <a:avLst/>
          </a:prstGeom>
          <a:noFill/>
        </p:spPr>
        <p:txBody>
          <a:bodyPr wrap="square" rtlCol="0">
            <a:spAutoFit/>
          </a:bodyPr>
          <a:lstStyle/>
          <a:p>
            <a:r>
              <a:rPr lang="en-US" b="1" dirty="0"/>
              <a:t>Whole Slide Images of biopsied tissue</a:t>
            </a:r>
            <a:endParaRPr lang="en-GB" b="1" dirty="0"/>
          </a:p>
        </p:txBody>
      </p:sp>
    </p:spTree>
    <p:extLst>
      <p:ext uri="{BB962C8B-B14F-4D97-AF65-F5344CB8AC3E}">
        <p14:creationId xmlns:p14="http://schemas.microsoft.com/office/powerpoint/2010/main" val="3097257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21B6E2A-3315-04D0-578E-14E6A324ED98}"/>
              </a:ext>
            </a:extLst>
          </p:cNvPr>
          <p:cNvPicPr>
            <a:picLocks noChangeAspect="1"/>
          </p:cNvPicPr>
          <p:nvPr/>
        </p:nvPicPr>
        <p:blipFill>
          <a:blip r:embed="rId2"/>
          <a:stretch>
            <a:fillRect/>
          </a:stretch>
        </p:blipFill>
        <p:spPr>
          <a:xfrm>
            <a:off x="5166595" y="2635876"/>
            <a:ext cx="6657784" cy="2620617"/>
          </a:xfrm>
          <a:prstGeom prst="rect">
            <a:avLst/>
          </a:prstGeom>
        </p:spPr>
      </p:pic>
      <p:sp>
        <p:nvSpPr>
          <p:cNvPr id="3" name="TextBox 2">
            <a:extLst>
              <a:ext uri="{FF2B5EF4-FFF2-40B4-BE49-F238E27FC236}">
                <a16:creationId xmlns:a16="http://schemas.microsoft.com/office/drawing/2014/main" id="{C7C16877-4202-9143-0673-48CBF4B33818}"/>
              </a:ext>
            </a:extLst>
          </p:cNvPr>
          <p:cNvSpPr txBox="1"/>
          <p:nvPr/>
        </p:nvSpPr>
        <p:spPr>
          <a:xfrm>
            <a:off x="568581" y="558413"/>
            <a:ext cx="10668302" cy="1200329"/>
          </a:xfrm>
          <a:prstGeom prst="rect">
            <a:avLst/>
          </a:prstGeom>
          <a:noFill/>
        </p:spPr>
        <p:txBody>
          <a:bodyPr wrap="square" rtlCol="0">
            <a:spAutoFit/>
          </a:bodyPr>
          <a:lstStyle/>
          <a:p>
            <a:r>
              <a:rPr lang="en-US" sz="2400" b="1" dirty="0"/>
              <a:t>Whole Slide Images: </a:t>
            </a:r>
            <a:r>
              <a:rPr lang="en-US" sz="2400" dirty="0"/>
              <a:t>Biopsied tissue blocks are sliced into thin sections, mounted on glass slides and stained with a dye. The physical glass slides are scanned and digitized into a high-resolution image. </a:t>
            </a:r>
            <a:endParaRPr lang="en-GB" sz="2400" dirty="0"/>
          </a:p>
        </p:txBody>
      </p:sp>
      <p:sp>
        <p:nvSpPr>
          <p:cNvPr id="4" name="TextBox 3">
            <a:extLst>
              <a:ext uri="{FF2B5EF4-FFF2-40B4-BE49-F238E27FC236}">
                <a16:creationId xmlns:a16="http://schemas.microsoft.com/office/drawing/2014/main" id="{E212255D-6CC6-438E-ECA8-1BC9938289CE}"/>
              </a:ext>
            </a:extLst>
          </p:cNvPr>
          <p:cNvSpPr txBox="1"/>
          <p:nvPr/>
        </p:nvSpPr>
        <p:spPr>
          <a:xfrm>
            <a:off x="568580" y="2635876"/>
            <a:ext cx="4247725" cy="3046988"/>
          </a:xfrm>
          <a:prstGeom prst="rect">
            <a:avLst/>
          </a:prstGeom>
          <a:noFill/>
        </p:spPr>
        <p:txBody>
          <a:bodyPr wrap="square" rtlCol="0">
            <a:spAutoFit/>
          </a:bodyPr>
          <a:lstStyle/>
          <a:p>
            <a:r>
              <a:rPr lang="en-US" sz="2400" b="1" dirty="0"/>
              <a:t>H&amp;E staining</a:t>
            </a:r>
          </a:p>
          <a:p>
            <a:pPr marL="285750" indent="-285750">
              <a:buFont typeface="Arial" panose="020B0604020202020204" pitchFamily="34" charset="0"/>
              <a:buChar char="•"/>
            </a:pPr>
            <a:r>
              <a:rPr lang="en-US" sz="2400" dirty="0"/>
              <a:t>Hematoxylin (H): Highlights nuclei of cells with a blue hue.</a:t>
            </a:r>
          </a:p>
          <a:p>
            <a:pPr marL="285750" indent="-285750">
              <a:buFont typeface="Arial" panose="020B0604020202020204" pitchFamily="34" charset="0"/>
              <a:buChar char="•"/>
            </a:pPr>
            <a:r>
              <a:rPr lang="en-US" sz="2400" dirty="0"/>
              <a:t>Eosin (E): Highlights connective tissue and cytoplasm with hues of red.</a:t>
            </a:r>
            <a:endParaRPr lang="en-GB" sz="2400" dirty="0"/>
          </a:p>
        </p:txBody>
      </p:sp>
    </p:spTree>
    <p:extLst>
      <p:ext uri="{BB962C8B-B14F-4D97-AF65-F5344CB8AC3E}">
        <p14:creationId xmlns:p14="http://schemas.microsoft.com/office/powerpoint/2010/main" val="21053839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D2136-0AEB-5631-9425-4FADBC0B7974}"/>
              </a:ext>
            </a:extLst>
          </p:cNvPr>
          <p:cNvSpPr txBox="1">
            <a:spLocks/>
          </p:cNvSpPr>
          <p:nvPr/>
        </p:nvSpPr>
        <p:spPr>
          <a:xfrm>
            <a:off x="921026" y="2774156"/>
            <a:ext cx="10349947" cy="1309687"/>
          </a:xfrm>
          <a:prstGeom prst="rect">
            <a:avLst/>
          </a:prstGeom>
        </p:spPr>
        <p:txBody>
          <a:bodyPr>
            <a:normAutofit/>
          </a:bodyPr>
          <a:lst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a:lstStyle>
          <a:p>
            <a:pPr algn="ctr"/>
            <a:r>
              <a:rPr lang="en-US" dirty="0"/>
              <a:t>What is The Overall problem We are trying to solve ?</a:t>
            </a:r>
            <a:endParaRPr lang="en-GB" dirty="0"/>
          </a:p>
        </p:txBody>
      </p:sp>
    </p:spTree>
    <p:extLst>
      <p:ext uri="{BB962C8B-B14F-4D97-AF65-F5344CB8AC3E}">
        <p14:creationId xmlns:p14="http://schemas.microsoft.com/office/powerpoint/2010/main" val="2825910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 name="Title 1">
            <a:extLst>
              <a:ext uri="{FF2B5EF4-FFF2-40B4-BE49-F238E27FC236}">
                <a16:creationId xmlns:a16="http://schemas.microsoft.com/office/drawing/2014/main" id="{339F0007-F53B-7DF6-6B7B-778EE5759AD0}"/>
              </a:ext>
            </a:extLst>
          </p:cNvPr>
          <p:cNvSpPr>
            <a:spLocks noGrp="1"/>
          </p:cNvSpPr>
          <p:nvPr>
            <p:ph type="title"/>
          </p:nvPr>
        </p:nvSpPr>
        <p:spPr>
          <a:xfrm>
            <a:off x="1092880" y="2358887"/>
            <a:ext cx="3630905" cy="2194950"/>
          </a:xfrm>
        </p:spPr>
        <p:txBody>
          <a:bodyPr>
            <a:normAutofit/>
          </a:bodyPr>
          <a:lstStyle/>
          <a:p>
            <a:r>
              <a:rPr lang="en-US" dirty="0"/>
              <a:t>Project aims</a:t>
            </a:r>
          </a:p>
        </p:txBody>
      </p:sp>
      <p:sp>
        <p:nvSpPr>
          <p:cNvPr id="2" name="TextBox 1">
            <a:extLst>
              <a:ext uri="{FF2B5EF4-FFF2-40B4-BE49-F238E27FC236}">
                <a16:creationId xmlns:a16="http://schemas.microsoft.com/office/drawing/2014/main" id="{6FF9AED9-5B92-E179-D192-1BABF163A504}"/>
              </a:ext>
            </a:extLst>
          </p:cNvPr>
          <p:cNvSpPr txBox="1"/>
          <p:nvPr/>
        </p:nvSpPr>
        <p:spPr>
          <a:xfrm>
            <a:off x="5660904" y="969005"/>
            <a:ext cx="5278285" cy="4953000"/>
          </a:xfrm>
        </p:spPr>
        <p:txBody>
          <a:bodyPr vert="horz" lIns="91440" tIns="45720" rIns="91440" bIns="45720" rtlCol="0" anchor="ctr">
            <a:normAutofit/>
          </a:bodyPr>
          <a:lstStyle/>
          <a:p>
            <a:pPr>
              <a:lnSpc>
                <a:spcPct val="120000"/>
              </a:lnSpc>
              <a:spcAft>
                <a:spcPts val="600"/>
              </a:spcAft>
            </a:pPr>
            <a:r>
              <a:rPr lang="en-US" dirty="0"/>
              <a:t>Can be broken down into two separate tasks:</a:t>
            </a:r>
          </a:p>
          <a:p>
            <a:pPr marL="285750" indent="-228600">
              <a:lnSpc>
                <a:spcPct val="120000"/>
              </a:lnSpc>
              <a:spcAft>
                <a:spcPts val="600"/>
              </a:spcAft>
              <a:buFont typeface="Arial" panose="020B0604020202020204" pitchFamily="34" charset="0"/>
              <a:buChar char="•"/>
            </a:pPr>
            <a:r>
              <a:rPr lang="en-US" b="1" dirty="0"/>
              <a:t>Diagnostic stage</a:t>
            </a:r>
            <a:r>
              <a:rPr lang="en-US" dirty="0"/>
              <a:t> – Identification of malignant tumor regions from H&amp;E-stained whole slide images of breast tissue.</a:t>
            </a:r>
          </a:p>
          <a:p>
            <a:pPr marL="285750" indent="-228600">
              <a:lnSpc>
                <a:spcPct val="120000"/>
              </a:lnSpc>
              <a:spcAft>
                <a:spcPts val="600"/>
              </a:spcAft>
              <a:buFont typeface="Arial" panose="020B0604020202020204" pitchFamily="34" charset="0"/>
              <a:buChar char="•"/>
            </a:pPr>
            <a:r>
              <a:rPr lang="en-US" b="1" dirty="0"/>
              <a:t>Prognostic stage </a:t>
            </a:r>
            <a:r>
              <a:rPr lang="en-US" dirty="0"/>
              <a:t>– Investigate the viability of whole slide images in estimating overall survival time of patients based on disease severity extracted from their biopsy image.</a:t>
            </a:r>
          </a:p>
        </p:txBody>
      </p:sp>
    </p:spTree>
    <p:extLst>
      <p:ext uri="{BB962C8B-B14F-4D97-AF65-F5344CB8AC3E}">
        <p14:creationId xmlns:p14="http://schemas.microsoft.com/office/powerpoint/2010/main" val="773707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F0B99C-0FC7-A5ED-A732-18377077BEC0}"/>
              </a:ext>
            </a:extLst>
          </p:cNvPr>
          <p:cNvSpPr txBox="1"/>
          <p:nvPr/>
        </p:nvSpPr>
        <p:spPr>
          <a:xfrm>
            <a:off x="756968" y="1995887"/>
            <a:ext cx="4373444" cy="2638934"/>
          </a:xfrm>
        </p:spPr>
        <p:txBody>
          <a:bodyPr vert="horz" lIns="91440" tIns="45720" rIns="91440" bIns="45720" rtlCol="0" anchor="ctr">
            <a:normAutofit/>
          </a:bodyPr>
          <a:lstStyle/>
          <a:p>
            <a:pPr>
              <a:lnSpc>
                <a:spcPct val="120000"/>
              </a:lnSpc>
              <a:spcBef>
                <a:spcPct val="0"/>
              </a:spcBef>
              <a:spcAft>
                <a:spcPts val="600"/>
              </a:spcAft>
            </a:pPr>
            <a:r>
              <a:rPr lang="en-US" sz="4000" cap="all" spc="530" dirty="0">
                <a:latin typeface="+mj-lt"/>
                <a:ea typeface="+mj-ea"/>
                <a:cs typeface="+mj-cs"/>
              </a:rPr>
              <a:t>Diagnostic Stage</a:t>
            </a:r>
          </a:p>
        </p:txBody>
      </p:sp>
      <p:pic>
        <p:nvPicPr>
          <p:cNvPr id="5" name="Picture 4" descr="Diagram&#10;&#10;Description automatically generated">
            <a:extLst>
              <a:ext uri="{FF2B5EF4-FFF2-40B4-BE49-F238E27FC236}">
                <a16:creationId xmlns:a16="http://schemas.microsoft.com/office/drawing/2014/main" id="{E514416E-5E69-595A-CEB1-DEF60B608E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9765" y="623342"/>
            <a:ext cx="5969485" cy="5611315"/>
          </a:xfrm>
          <a:prstGeom prst="rect">
            <a:avLst/>
          </a:prstGeom>
          <a:noFill/>
        </p:spPr>
      </p:pic>
    </p:spTree>
    <p:extLst>
      <p:ext uri="{BB962C8B-B14F-4D97-AF65-F5344CB8AC3E}">
        <p14:creationId xmlns:p14="http://schemas.microsoft.com/office/powerpoint/2010/main" val="19938377"/>
      </p:ext>
    </p:extLst>
  </p:cSld>
  <p:clrMapOvr>
    <a:masterClrMapping/>
  </p:clrMapOvr>
</p:sld>
</file>

<file path=ppt/theme/theme1.xml><?xml version="1.0" encoding="utf-8"?>
<a:theme xmlns:a="http://schemas.openxmlformats.org/drawingml/2006/main" name="Poise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Goudy Univers">
      <a:majorFont>
        <a:latin typeface="Goudy Old Style"/>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iseVTI" id="{9843863B-6720-4231-BFE7-E604B355382A}" vid="{6C5B2780-C73E-445D-98DA-9D2BCD78971D}"/>
    </a:ext>
  </a:extLst>
</a:theme>
</file>

<file path=docProps/app.xml><?xml version="1.0" encoding="utf-8"?>
<Properties xmlns="http://schemas.openxmlformats.org/officeDocument/2006/extended-properties" xmlns:vt="http://schemas.openxmlformats.org/officeDocument/2006/docPropsVTypes">
  <Template/>
  <TotalTime>905</TotalTime>
  <Words>1166</Words>
  <Application>Microsoft Office PowerPoint</Application>
  <PresentationFormat>Widescreen</PresentationFormat>
  <Paragraphs>130</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Goudy Old Style</vt:lpstr>
      <vt:lpstr>Univers Light</vt:lpstr>
      <vt:lpstr>PoiseVTI</vt:lpstr>
      <vt:lpstr>USING DEEP LEARNING TO PREDICT OVERALL SURVIVAL TIMES FOR BREAST CANCER FROM H&amp;E-STAINED WHOLE SLIDE BIOPSY IMAGES </vt:lpstr>
      <vt:lpstr>PowerPoint Presentation</vt:lpstr>
      <vt:lpstr>What is the motivation behind doing our project?</vt:lpstr>
      <vt:lpstr>PowerPoint Presentation</vt:lpstr>
      <vt:lpstr>PowerPoint Presentation</vt:lpstr>
      <vt:lpstr>PowerPoint Presentation</vt:lpstr>
      <vt:lpstr>PowerPoint Presentation</vt:lpstr>
      <vt:lpstr>Project aims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DEEP LEARNING TO PREDICT OVERALL SURVIVAL TIMES FOR BREAST CANCER FROM H&amp;E-STAINED WHOLE SLIDE BIOPSY IMAGES </dc:title>
  <dc:creator>Anirbit Ghosh</dc:creator>
  <cp:lastModifiedBy>Anirbit Ghosh</cp:lastModifiedBy>
  <cp:revision>15</cp:revision>
  <dcterms:created xsi:type="dcterms:W3CDTF">2023-03-18T14:11:59Z</dcterms:created>
  <dcterms:modified xsi:type="dcterms:W3CDTF">2023-03-19T19:26:09Z</dcterms:modified>
</cp:coreProperties>
</file>

<file path=docProps/thumbnail.jpeg>
</file>